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3"/>
  </p:notesMasterIdLst>
  <p:handoutMasterIdLst>
    <p:handoutMasterId r:id="rId74"/>
  </p:handoutMasterIdLst>
  <p:sldIdLst>
    <p:sldId id="256" r:id="rId3"/>
    <p:sldId id="412" r:id="rId4"/>
    <p:sldId id="257" r:id="rId5"/>
    <p:sldId id="258" r:id="rId6"/>
    <p:sldId id="445" r:id="rId7"/>
    <p:sldId id="467" r:id="rId8"/>
    <p:sldId id="259" r:id="rId9"/>
    <p:sldId id="413" r:id="rId10"/>
    <p:sldId id="446" r:id="rId11"/>
    <p:sldId id="444" r:id="rId12"/>
    <p:sldId id="483" r:id="rId13"/>
    <p:sldId id="260" r:id="rId14"/>
    <p:sldId id="261" r:id="rId15"/>
    <p:sldId id="469" r:id="rId16"/>
    <p:sldId id="262" r:id="rId17"/>
    <p:sldId id="263" r:id="rId18"/>
    <p:sldId id="264" r:id="rId19"/>
    <p:sldId id="265" r:id="rId20"/>
    <p:sldId id="266" r:id="rId21"/>
    <p:sldId id="267" r:id="rId22"/>
    <p:sldId id="268" r:id="rId23"/>
    <p:sldId id="270" r:id="rId24"/>
    <p:sldId id="271" r:id="rId25"/>
    <p:sldId id="272" r:id="rId26"/>
    <p:sldId id="273" r:id="rId27"/>
    <p:sldId id="274" r:id="rId28"/>
    <p:sldId id="275" r:id="rId29"/>
    <p:sldId id="276" r:id="rId30"/>
    <p:sldId id="485" r:id="rId31"/>
    <p:sldId id="500" r:id="rId32"/>
    <p:sldId id="501" r:id="rId33"/>
    <p:sldId id="281" r:id="rId34"/>
    <p:sldId id="282" r:id="rId35"/>
    <p:sldId id="283" r:id="rId36"/>
    <p:sldId id="284" r:id="rId37"/>
    <p:sldId id="285" r:id="rId38"/>
    <p:sldId id="286" r:id="rId39"/>
    <p:sldId id="287" r:id="rId40"/>
    <p:sldId id="288" r:id="rId41"/>
    <p:sldId id="486" r:id="rId42"/>
    <p:sldId id="295" r:id="rId43"/>
    <p:sldId id="296" r:id="rId44"/>
    <p:sldId id="297" r:id="rId45"/>
    <p:sldId id="298" r:id="rId46"/>
    <p:sldId id="449" r:id="rId47"/>
    <p:sldId id="450" r:id="rId48"/>
    <p:sldId id="299" r:id="rId49"/>
    <p:sldId id="300" r:id="rId50"/>
    <p:sldId id="470" r:id="rId51"/>
    <p:sldId id="477" r:id="rId52"/>
    <p:sldId id="301" r:id="rId53"/>
    <p:sldId id="302" r:id="rId54"/>
    <p:sldId id="303" r:id="rId55"/>
    <p:sldId id="305" r:id="rId56"/>
    <p:sldId id="478" r:id="rId57"/>
    <p:sldId id="451" r:id="rId58"/>
    <p:sldId id="307" r:id="rId59"/>
    <p:sldId id="308" r:id="rId60"/>
    <p:sldId id="310" r:id="rId61"/>
    <p:sldId id="452" r:id="rId62"/>
    <p:sldId id="312" r:id="rId63"/>
    <p:sldId id="313" r:id="rId64"/>
    <p:sldId id="453" r:id="rId65"/>
    <p:sldId id="314" r:id="rId66"/>
    <p:sldId id="315" r:id="rId67"/>
    <p:sldId id="316" r:id="rId68"/>
    <p:sldId id="317" r:id="rId69"/>
    <p:sldId id="440" r:id="rId70"/>
    <p:sldId id="347" r:id="rId71"/>
    <p:sldId id="502"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8000"/>
    <a:srgbClr val="FF0066"/>
    <a:srgbClr val="000000"/>
    <a:srgbClr val="C3D69B"/>
    <a:srgbClr val="F2F2F2"/>
    <a:srgbClr val="CCFF33"/>
    <a:srgbClr val="CCFF66"/>
    <a:srgbClr val="CCFF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13" autoAdjust="0"/>
    <p:restoredTop sz="93508" autoAdjust="0"/>
  </p:normalViewPr>
  <p:slideViewPr>
    <p:cSldViewPr>
      <p:cViewPr varScale="1">
        <p:scale>
          <a:sx n="111" d="100"/>
          <a:sy n="111" d="100"/>
        </p:scale>
        <p:origin x="11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2285"/>
    </p:cViewPr>
  </p:sorterViewPr>
  <p:notesViewPr>
    <p:cSldViewPr>
      <p:cViewPr varScale="1">
        <p:scale>
          <a:sx n="81" d="100"/>
          <a:sy n="81" d="100"/>
        </p:scale>
        <p:origin x="-208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21B00-6FC2-41C5-8CC8-B9EEA04C504C}" type="datetimeFigureOut">
              <a:rPr lang="en-US" smtClean="0"/>
              <a:pPr/>
              <a:t>12/25/2017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498FED-E309-4234-8533-7FE78C077757}" type="slidenum">
              <a:rPr lang="en-US" smtClean="0"/>
              <a:pPr/>
              <a:t>‹#›</a:t>
            </a:fld>
            <a:endParaRPr lang="en-US"/>
          </a:p>
        </p:txBody>
      </p:sp>
    </p:spTree>
    <p:extLst>
      <p:ext uri="{BB962C8B-B14F-4D97-AF65-F5344CB8AC3E}">
        <p14:creationId xmlns:p14="http://schemas.microsoft.com/office/powerpoint/2010/main" val="2654123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4F934-0B1F-4A2D-B327-660F7F58F120}" type="datetimeFigureOut">
              <a:rPr lang="en-US" smtClean="0"/>
              <a:pPr/>
              <a:t>12/25/2017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592BD-A84E-44A3-8DF7-E6ED0C1DA784}" type="slidenum">
              <a:rPr lang="en-US" smtClean="0"/>
              <a:pPr/>
              <a:t>‹#›</a:t>
            </a:fld>
            <a:endParaRPr lang="en-US"/>
          </a:p>
        </p:txBody>
      </p:sp>
    </p:spTree>
    <p:extLst>
      <p:ext uri="{BB962C8B-B14F-4D97-AF65-F5344CB8AC3E}">
        <p14:creationId xmlns:p14="http://schemas.microsoft.com/office/powerpoint/2010/main" val="217026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a:t>
            </a:fld>
            <a:endParaRPr lang="en-US"/>
          </a:p>
        </p:txBody>
      </p:sp>
    </p:spTree>
    <p:extLst>
      <p:ext uri="{BB962C8B-B14F-4D97-AF65-F5344CB8AC3E}">
        <p14:creationId xmlns:p14="http://schemas.microsoft.com/office/powerpoint/2010/main" val="1776911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17</a:t>
            </a:fld>
            <a:endParaRPr lang="en-US"/>
          </a:p>
        </p:txBody>
      </p:sp>
    </p:spTree>
    <p:extLst>
      <p:ext uri="{BB962C8B-B14F-4D97-AF65-F5344CB8AC3E}">
        <p14:creationId xmlns:p14="http://schemas.microsoft.com/office/powerpoint/2010/main" val="474505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18</a:t>
            </a:fld>
            <a:endParaRPr lang="en-US"/>
          </a:p>
        </p:txBody>
      </p:sp>
    </p:spTree>
    <p:extLst>
      <p:ext uri="{BB962C8B-B14F-4D97-AF65-F5344CB8AC3E}">
        <p14:creationId xmlns:p14="http://schemas.microsoft.com/office/powerpoint/2010/main" val="333417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19</a:t>
            </a:fld>
            <a:endParaRPr lang="en-US"/>
          </a:p>
        </p:txBody>
      </p:sp>
    </p:spTree>
    <p:extLst>
      <p:ext uri="{BB962C8B-B14F-4D97-AF65-F5344CB8AC3E}">
        <p14:creationId xmlns:p14="http://schemas.microsoft.com/office/powerpoint/2010/main" val="346572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20</a:t>
            </a:fld>
            <a:endParaRPr lang="en-US"/>
          </a:p>
        </p:txBody>
      </p:sp>
    </p:spTree>
    <p:extLst>
      <p:ext uri="{BB962C8B-B14F-4D97-AF65-F5344CB8AC3E}">
        <p14:creationId xmlns:p14="http://schemas.microsoft.com/office/powerpoint/2010/main" val="48737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21</a:t>
            </a:fld>
            <a:endParaRPr lang="en-US"/>
          </a:p>
        </p:txBody>
      </p:sp>
    </p:spTree>
    <p:extLst>
      <p:ext uri="{BB962C8B-B14F-4D97-AF65-F5344CB8AC3E}">
        <p14:creationId xmlns:p14="http://schemas.microsoft.com/office/powerpoint/2010/main" val="294746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22</a:t>
            </a:fld>
            <a:endParaRPr lang="en-US"/>
          </a:p>
        </p:txBody>
      </p:sp>
    </p:spTree>
    <p:extLst>
      <p:ext uri="{BB962C8B-B14F-4D97-AF65-F5344CB8AC3E}">
        <p14:creationId xmlns:p14="http://schemas.microsoft.com/office/powerpoint/2010/main" val="328588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23</a:t>
            </a:fld>
            <a:endParaRPr lang="en-US"/>
          </a:p>
        </p:txBody>
      </p:sp>
    </p:spTree>
    <p:extLst>
      <p:ext uri="{BB962C8B-B14F-4D97-AF65-F5344CB8AC3E}">
        <p14:creationId xmlns:p14="http://schemas.microsoft.com/office/powerpoint/2010/main" val="1738105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24</a:t>
            </a:fld>
            <a:endParaRPr lang="en-US"/>
          </a:p>
        </p:txBody>
      </p:sp>
    </p:spTree>
    <p:extLst>
      <p:ext uri="{BB962C8B-B14F-4D97-AF65-F5344CB8AC3E}">
        <p14:creationId xmlns:p14="http://schemas.microsoft.com/office/powerpoint/2010/main" val="374478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25</a:t>
            </a:fld>
            <a:endParaRPr lang="en-US"/>
          </a:p>
        </p:txBody>
      </p:sp>
    </p:spTree>
    <p:extLst>
      <p:ext uri="{BB962C8B-B14F-4D97-AF65-F5344CB8AC3E}">
        <p14:creationId xmlns:p14="http://schemas.microsoft.com/office/powerpoint/2010/main" val="3744785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26</a:t>
            </a:fld>
            <a:endParaRPr lang="en-US"/>
          </a:p>
        </p:txBody>
      </p:sp>
    </p:spTree>
    <p:extLst>
      <p:ext uri="{BB962C8B-B14F-4D97-AF65-F5344CB8AC3E}">
        <p14:creationId xmlns:p14="http://schemas.microsoft.com/office/powerpoint/2010/main" val="374478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3</a:t>
            </a:fld>
            <a:endParaRPr lang="en-US"/>
          </a:p>
        </p:txBody>
      </p:sp>
    </p:spTree>
    <p:extLst>
      <p:ext uri="{BB962C8B-B14F-4D97-AF65-F5344CB8AC3E}">
        <p14:creationId xmlns:p14="http://schemas.microsoft.com/office/powerpoint/2010/main" val="1310404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27</a:t>
            </a:fld>
            <a:endParaRPr lang="en-US"/>
          </a:p>
        </p:txBody>
      </p:sp>
    </p:spTree>
    <p:extLst>
      <p:ext uri="{BB962C8B-B14F-4D97-AF65-F5344CB8AC3E}">
        <p14:creationId xmlns:p14="http://schemas.microsoft.com/office/powerpoint/2010/main" val="3744785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28</a:t>
            </a:fld>
            <a:endParaRPr lang="en-US"/>
          </a:p>
        </p:txBody>
      </p:sp>
    </p:spTree>
    <p:extLst>
      <p:ext uri="{BB962C8B-B14F-4D97-AF65-F5344CB8AC3E}">
        <p14:creationId xmlns:p14="http://schemas.microsoft.com/office/powerpoint/2010/main" val="3744785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32</a:t>
            </a:fld>
            <a:endParaRPr lang="en-US"/>
          </a:p>
        </p:txBody>
      </p:sp>
    </p:spTree>
    <p:extLst>
      <p:ext uri="{BB962C8B-B14F-4D97-AF65-F5344CB8AC3E}">
        <p14:creationId xmlns:p14="http://schemas.microsoft.com/office/powerpoint/2010/main" val="3615479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33</a:t>
            </a:fld>
            <a:endParaRPr lang="en-US"/>
          </a:p>
        </p:txBody>
      </p:sp>
    </p:spTree>
    <p:extLst>
      <p:ext uri="{BB962C8B-B14F-4D97-AF65-F5344CB8AC3E}">
        <p14:creationId xmlns:p14="http://schemas.microsoft.com/office/powerpoint/2010/main" val="3715931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34</a:t>
            </a:fld>
            <a:endParaRPr lang="en-US"/>
          </a:p>
        </p:txBody>
      </p:sp>
    </p:spTree>
    <p:extLst>
      <p:ext uri="{BB962C8B-B14F-4D97-AF65-F5344CB8AC3E}">
        <p14:creationId xmlns:p14="http://schemas.microsoft.com/office/powerpoint/2010/main" val="3040948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35</a:t>
            </a:fld>
            <a:endParaRPr lang="en-US"/>
          </a:p>
        </p:txBody>
      </p:sp>
    </p:spTree>
    <p:extLst>
      <p:ext uri="{BB962C8B-B14F-4D97-AF65-F5344CB8AC3E}">
        <p14:creationId xmlns:p14="http://schemas.microsoft.com/office/powerpoint/2010/main" val="383273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36</a:t>
            </a:fld>
            <a:endParaRPr lang="en-US"/>
          </a:p>
        </p:txBody>
      </p:sp>
    </p:spTree>
    <p:extLst>
      <p:ext uri="{BB962C8B-B14F-4D97-AF65-F5344CB8AC3E}">
        <p14:creationId xmlns:p14="http://schemas.microsoft.com/office/powerpoint/2010/main" val="1494390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37</a:t>
            </a:fld>
            <a:endParaRPr lang="en-US"/>
          </a:p>
        </p:txBody>
      </p:sp>
    </p:spTree>
    <p:extLst>
      <p:ext uri="{BB962C8B-B14F-4D97-AF65-F5344CB8AC3E}">
        <p14:creationId xmlns:p14="http://schemas.microsoft.com/office/powerpoint/2010/main" val="1058100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38</a:t>
            </a:fld>
            <a:endParaRPr lang="en-US"/>
          </a:p>
        </p:txBody>
      </p:sp>
    </p:spTree>
    <p:extLst>
      <p:ext uri="{BB962C8B-B14F-4D97-AF65-F5344CB8AC3E}">
        <p14:creationId xmlns:p14="http://schemas.microsoft.com/office/powerpoint/2010/main" val="1648347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39</a:t>
            </a:fld>
            <a:endParaRPr lang="en-US"/>
          </a:p>
        </p:txBody>
      </p:sp>
    </p:spTree>
    <p:extLst>
      <p:ext uri="{BB962C8B-B14F-4D97-AF65-F5344CB8AC3E}">
        <p14:creationId xmlns:p14="http://schemas.microsoft.com/office/powerpoint/2010/main" val="255275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4</a:t>
            </a:fld>
            <a:endParaRPr lang="en-US"/>
          </a:p>
        </p:txBody>
      </p:sp>
    </p:spTree>
    <p:extLst>
      <p:ext uri="{BB962C8B-B14F-4D97-AF65-F5344CB8AC3E}">
        <p14:creationId xmlns:p14="http://schemas.microsoft.com/office/powerpoint/2010/main" val="3231510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41</a:t>
            </a:fld>
            <a:endParaRPr lang="en-US"/>
          </a:p>
        </p:txBody>
      </p:sp>
    </p:spTree>
    <p:extLst>
      <p:ext uri="{BB962C8B-B14F-4D97-AF65-F5344CB8AC3E}">
        <p14:creationId xmlns:p14="http://schemas.microsoft.com/office/powerpoint/2010/main" val="3479300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42</a:t>
            </a:fld>
            <a:endParaRPr lang="en-US"/>
          </a:p>
        </p:txBody>
      </p:sp>
    </p:spTree>
    <p:extLst>
      <p:ext uri="{BB962C8B-B14F-4D97-AF65-F5344CB8AC3E}">
        <p14:creationId xmlns:p14="http://schemas.microsoft.com/office/powerpoint/2010/main" val="302507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43</a:t>
            </a:fld>
            <a:endParaRPr lang="en-US"/>
          </a:p>
        </p:txBody>
      </p:sp>
    </p:spTree>
    <p:extLst>
      <p:ext uri="{BB962C8B-B14F-4D97-AF65-F5344CB8AC3E}">
        <p14:creationId xmlns:p14="http://schemas.microsoft.com/office/powerpoint/2010/main" val="1341048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44</a:t>
            </a:fld>
            <a:endParaRPr lang="en-US"/>
          </a:p>
        </p:txBody>
      </p:sp>
    </p:spTree>
    <p:extLst>
      <p:ext uri="{BB962C8B-B14F-4D97-AF65-F5344CB8AC3E}">
        <p14:creationId xmlns:p14="http://schemas.microsoft.com/office/powerpoint/2010/main" val="3621993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45</a:t>
            </a:fld>
            <a:endParaRPr lang="en-US"/>
          </a:p>
        </p:txBody>
      </p:sp>
    </p:spTree>
    <p:extLst>
      <p:ext uri="{BB962C8B-B14F-4D97-AF65-F5344CB8AC3E}">
        <p14:creationId xmlns:p14="http://schemas.microsoft.com/office/powerpoint/2010/main" val="3621993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46</a:t>
            </a:fld>
            <a:endParaRPr lang="en-US"/>
          </a:p>
        </p:txBody>
      </p:sp>
    </p:spTree>
    <p:extLst>
      <p:ext uri="{BB962C8B-B14F-4D97-AF65-F5344CB8AC3E}">
        <p14:creationId xmlns:p14="http://schemas.microsoft.com/office/powerpoint/2010/main" val="3621993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47</a:t>
            </a:fld>
            <a:endParaRPr lang="en-US"/>
          </a:p>
        </p:txBody>
      </p:sp>
    </p:spTree>
    <p:extLst>
      <p:ext uri="{BB962C8B-B14F-4D97-AF65-F5344CB8AC3E}">
        <p14:creationId xmlns:p14="http://schemas.microsoft.com/office/powerpoint/2010/main" val="3342712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48</a:t>
            </a:fld>
            <a:endParaRPr lang="en-US"/>
          </a:p>
        </p:txBody>
      </p:sp>
    </p:spTree>
    <p:extLst>
      <p:ext uri="{BB962C8B-B14F-4D97-AF65-F5344CB8AC3E}">
        <p14:creationId xmlns:p14="http://schemas.microsoft.com/office/powerpoint/2010/main" val="3918394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49</a:t>
            </a:fld>
            <a:endParaRPr lang="en-US"/>
          </a:p>
        </p:txBody>
      </p:sp>
    </p:spTree>
    <p:extLst>
      <p:ext uri="{BB962C8B-B14F-4D97-AF65-F5344CB8AC3E}">
        <p14:creationId xmlns:p14="http://schemas.microsoft.com/office/powerpoint/2010/main" val="3918394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51</a:t>
            </a:fld>
            <a:endParaRPr lang="en-US"/>
          </a:p>
        </p:txBody>
      </p:sp>
    </p:spTree>
    <p:extLst>
      <p:ext uri="{BB962C8B-B14F-4D97-AF65-F5344CB8AC3E}">
        <p14:creationId xmlns:p14="http://schemas.microsoft.com/office/powerpoint/2010/main" val="288089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7</a:t>
            </a:fld>
            <a:endParaRPr lang="en-US"/>
          </a:p>
        </p:txBody>
      </p:sp>
    </p:spTree>
    <p:extLst>
      <p:ext uri="{BB962C8B-B14F-4D97-AF65-F5344CB8AC3E}">
        <p14:creationId xmlns:p14="http://schemas.microsoft.com/office/powerpoint/2010/main" val="2317271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52</a:t>
            </a:fld>
            <a:endParaRPr lang="en-US"/>
          </a:p>
        </p:txBody>
      </p:sp>
    </p:spTree>
    <p:extLst>
      <p:ext uri="{BB962C8B-B14F-4D97-AF65-F5344CB8AC3E}">
        <p14:creationId xmlns:p14="http://schemas.microsoft.com/office/powerpoint/2010/main" val="1220868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53</a:t>
            </a:fld>
            <a:endParaRPr lang="en-US"/>
          </a:p>
        </p:txBody>
      </p:sp>
    </p:spTree>
    <p:extLst>
      <p:ext uri="{BB962C8B-B14F-4D97-AF65-F5344CB8AC3E}">
        <p14:creationId xmlns:p14="http://schemas.microsoft.com/office/powerpoint/2010/main" val="312430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54</a:t>
            </a:fld>
            <a:endParaRPr lang="en-US"/>
          </a:p>
        </p:txBody>
      </p:sp>
    </p:spTree>
    <p:extLst>
      <p:ext uri="{BB962C8B-B14F-4D97-AF65-F5344CB8AC3E}">
        <p14:creationId xmlns:p14="http://schemas.microsoft.com/office/powerpoint/2010/main" val="2272181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56</a:t>
            </a:fld>
            <a:endParaRPr lang="en-US"/>
          </a:p>
        </p:txBody>
      </p:sp>
    </p:spTree>
    <p:extLst>
      <p:ext uri="{BB962C8B-B14F-4D97-AF65-F5344CB8AC3E}">
        <p14:creationId xmlns:p14="http://schemas.microsoft.com/office/powerpoint/2010/main" val="2272181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57</a:t>
            </a:fld>
            <a:endParaRPr lang="en-US"/>
          </a:p>
        </p:txBody>
      </p:sp>
    </p:spTree>
    <p:extLst>
      <p:ext uri="{BB962C8B-B14F-4D97-AF65-F5344CB8AC3E}">
        <p14:creationId xmlns:p14="http://schemas.microsoft.com/office/powerpoint/2010/main" val="2966154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58</a:t>
            </a:fld>
            <a:endParaRPr lang="en-US"/>
          </a:p>
        </p:txBody>
      </p:sp>
    </p:spTree>
    <p:extLst>
      <p:ext uri="{BB962C8B-B14F-4D97-AF65-F5344CB8AC3E}">
        <p14:creationId xmlns:p14="http://schemas.microsoft.com/office/powerpoint/2010/main" val="3268911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59</a:t>
            </a:fld>
            <a:endParaRPr lang="en-US"/>
          </a:p>
        </p:txBody>
      </p:sp>
    </p:spTree>
    <p:extLst>
      <p:ext uri="{BB962C8B-B14F-4D97-AF65-F5344CB8AC3E}">
        <p14:creationId xmlns:p14="http://schemas.microsoft.com/office/powerpoint/2010/main" val="3268911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60</a:t>
            </a:fld>
            <a:endParaRPr lang="en-US"/>
          </a:p>
        </p:txBody>
      </p:sp>
    </p:spTree>
    <p:extLst>
      <p:ext uri="{BB962C8B-B14F-4D97-AF65-F5344CB8AC3E}">
        <p14:creationId xmlns:p14="http://schemas.microsoft.com/office/powerpoint/2010/main" val="2272181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61</a:t>
            </a:fld>
            <a:endParaRPr lang="en-US"/>
          </a:p>
        </p:txBody>
      </p:sp>
    </p:spTree>
    <p:extLst>
      <p:ext uri="{BB962C8B-B14F-4D97-AF65-F5344CB8AC3E}">
        <p14:creationId xmlns:p14="http://schemas.microsoft.com/office/powerpoint/2010/main" val="3268911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62</a:t>
            </a:fld>
            <a:endParaRPr lang="en-US"/>
          </a:p>
        </p:txBody>
      </p:sp>
    </p:spTree>
    <p:extLst>
      <p:ext uri="{BB962C8B-B14F-4D97-AF65-F5344CB8AC3E}">
        <p14:creationId xmlns:p14="http://schemas.microsoft.com/office/powerpoint/2010/main" val="326891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8</a:t>
            </a:fld>
            <a:endParaRPr lang="en-US"/>
          </a:p>
        </p:txBody>
      </p:sp>
    </p:spTree>
    <p:extLst>
      <p:ext uri="{BB962C8B-B14F-4D97-AF65-F5344CB8AC3E}">
        <p14:creationId xmlns:p14="http://schemas.microsoft.com/office/powerpoint/2010/main" val="23172716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63</a:t>
            </a:fld>
            <a:endParaRPr lang="en-US"/>
          </a:p>
        </p:txBody>
      </p:sp>
    </p:spTree>
    <p:extLst>
      <p:ext uri="{BB962C8B-B14F-4D97-AF65-F5344CB8AC3E}">
        <p14:creationId xmlns:p14="http://schemas.microsoft.com/office/powerpoint/2010/main" val="3268911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64</a:t>
            </a:fld>
            <a:endParaRPr lang="en-US"/>
          </a:p>
        </p:txBody>
      </p:sp>
    </p:spTree>
    <p:extLst>
      <p:ext uri="{BB962C8B-B14F-4D97-AF65-F5344CB8AC3E}">
        <p14:creationId xmlns:p14="http://schemas.microsoft.com/office/powerpoint/2010/main" val="3268911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65</a:t>
            </a:fld>
            <a:endParaRPr lang="en-US"/>
          </a:p>
        </p:txBody>
      </p:sp>
    </p:spTree>
    <p:extLst>
      <p:ext uri="{BB962C8B-B14F-4D97-AF65-F5344CB8AC3E}">
        <p14:creationId xmlns:p14="http://schemas.microsoft.com/office/powerpoint/2010/main" val="32982723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66</a:t>
            </a:fld>
            <a:endParaRPr lang="en-US"/>
          </a:p>
        </p:txBody>
      </p:sp>
    </p:spTree>
    <p:extLst>
      <p:ext uri="{BB962C8B-B14F-4D97-AF65-F5344CB8AC3E}">
        <p14:creationId xmlns:p14="http://schemas.microsoft.com/office/powerpoint/2010/main" val="521795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67</a:t>
            </a:fld>
            <a:endParaRPr lang="en-US"/>
          </a:p>
        </p:txBody>
      </p:sp>
    </p:spTree>
    <p:extLst>
      <p:ext uri="{BB962C8B-B14F-4D97-AF65-F5344CB8AC3E}">
        <p14:creationId xmlns:p14="http://schemas.microsoft.com/office/powerpoint/2010/main" val="6276869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69</a:t>
            </a:fld>
            <a:endParaRPr lang="en-US"/>
          </a:p>
        </p:txBody>
      </p:sp>
    </p:spTree>
    <p:extLst>
      <p:ext uri="{BB962C8B-B14F-4D97-AF65-F5344CB8AC3E}">
        <p14:creationId xmlns:p14="http://schemas.microsoft.com/office/powerpoint/2010/main" val="313608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12</a:t>
            </a:fld>
            <a:endParaRPr lang="en-US"/>
          </a:p>
        </p:txBody>
      </p:sp>
    </p:spTree>
    <p:extLst>
      <p:ext uri="{BB962C8B-B14F-4D97-AF65-F5344CB8AC3E}">
        <p14:creationId xmlns:p14="http://schemas.microsoft.com/office/powerpoint/2010/main" val="202673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13</a:t>
            </a:fld>
            <a:endParaRPr lang="en-US"/>
          </a:p>
        </p:txBody>
      </p:sp>
    </p:spTree>
    <p:extLst>
      <p:ext uri="{BB962C8B-B14F-4D97-AF65-F5344CB8AC3E}">
        <p14:creationId xmlns:p14="http://schemas.microsoft.com/office/powerpoint/2010/main" val="305743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15</a:t>
            </a:fld>
            <a:endParaRPr lang="en-US"/>
          </a:p>
        </p:txBody>
      </p:sp>
    </p:spTree>
    <p:extLst>
      <p:ext uri="{BB962C8B-B14F-4D97-AF65-F5344CB8AC3E}">
        <p14:creationId xmlns:p14="http://schemas.microsoft.com/office/powerpoint/2010/main" val="3202801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04592BD-A84E-44A3-8DF7-E6ED0C1DA784}" type="slidenum">
              <a:rPr lang="en-US" smtClean="0"/>
              <a:pPr/>
              <a:t>16</a:t>
            </a:fld>
            <a:endParaRPr lang="en-US"/>
          </a:p>
        </p:txBody>
      </p:sp>
    </p:spTree>
    <p:extLst>
      <p:ext uri="{BB962C8B-B14F-4D97-AF65-F5344CB8AC3E}">
        <p14:creationId xmlns:p14="http://schemas.microsoft.com/office/powerpoint/2010/main" val="3174421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grpSp>
        <p:nvGrpSpPr>
          <p:cNvPr id="22" name="群組 21"/>
          <p:cNvGrpSpPr/>
          <p:nvPr userDrawn="1"/>
        </p:nvGrpSpPr>
        <p:grpSpPr>
          <a:xfrm>
            <a:off x="0" y="0"/>
            <a:ext cx="9144000" cy="5157192"/>
            <a:chOff x="0" y="0"/>
            <a:chExt cx="9144000" cy="5157192"/>
          </a:xfrm>
        </p:grpSpPr>
        <p:pic>
          <p:nvPicPr>
            <p:cNvPr id="23" name="Picture 3" descr="C:\Users\Bill\Desktop\shutterstock_23529625_s.jpg"/>
            <p:cNvPicPr>
              <a:picLocks noChangeAspect="1" noChangeArrowheads="1"/>
            </p:cNvPicPr>
            <p:nvPr userDrawn="1"/>
          </p:nvPicPr>
          <p:blipFill>
            <a:blip r:embed="rId2" cstate="print"/>
            <a:srcRect/>
            <a:stretch>
              <a:fillRect/>
            </a:stretch>
          </p:blipFill>
          <p:spPr bwMode="auto">
            <a:xfrm>
              <a:off x="0" y="0"/>
              <a:ext cx="9144000" cy="5157192"/>
            </a:xfrm>
            <a:prstGeom prst="rect">
              <a:avLst/>
            </a:prstGeom>
            <a:noFill/>
          </p:spPr>
        </p:pic>
        <p:sp>
          <p:nvSpPr>
            <p:cNvPr id="24" name="矩形 23"/>
            <p:cNvSpPr/>
            <p:nvPr userDrawn="1"/>
          </p:nvSpPr>
          <p:spPr>
            <a:xfrm flipV="1">
              <a:off x="0" y="3645024"/>
              <a:ext cx="9144000" cy="1512168"/>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userDrawn="1"/>
          </p:nvSpPr>
          <p:spPr>
            <a:xfrm>
              <a:off x="0" y="0"/>
              <a:ext cx="9144000" cy="1628800"/>
            </a:xfrm>
            <a:prstGeom prst="rect">
              <a:avLst/>
            </a:prstGeom>
            <a:gradFill>
              <a:gsLst>
                <a:gs pos="1000">
                  <a:srgbClr val="00B0F0">
                    <a:alpha val="60000"/>
                  </a:srgbClr>
                </a:gs>
                <a:gs pos="100000">
                  <a:schemeClr val="accent5">
                    <a:lumMod val="60000"/>
                    <a:lumOff val="40000"/>
                    <a:alpha val="0"/>
                  </a:schemeClr>
                </a:gs>
                <a:gs pos="100000">
                  <a:schemeClr val="accent5">
                    <a:lumMod val="40000"/>
                    <a:lumOff val="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6" name="Title 1"/>
          <p:cNvSpPr>
            <a:spLocks noGrp="1"/>
          </p:cNvSpPr>
          <p:nvPr>
            <p:ph type="ctrTitle"/>
          </p:nvPr>
        </p:nvSpPr>
        <p:spPr>
          <a:xfrm>
            <a:off x="683568" y="1556792"/>
            <a:ext cx="4650432" cy="2232248"/>
          </a:xfrm>
          <a:prstGeom prst="rect">
            <a:avLst/>
          </a:prstGeom>
        </p:spPr>
        <p:txBody>
          <a:bodyPr anchor="ctr"/>
          <a:lstStyle>
            <a:lvl1pPr>
              <a:defRPr>
                <a:solidFill>
                  <a:schemeClr val="bg1"/>
                </a:solidFill>
                <a:effectLst>
                  <a:glow rad="63500">
                    <a:schemeClr val="accent5">
                      <a:satMod val="175000"/>
                      <a:alpha val="40000"/>
                    </a:schemeClr>
                  </a:glow>
                  <a:reflection blurRad="6350" stA="55000" endA="300" endPos="45500" dir="5400000" sy="-100000" algn="bl" rotWithShape="0"/>
                </a:effectLst>
              </a:defRPr>
            </a:lvl1pPr>
          </a:lstStyle>
          <a:p>
            <a:r>
              <a:rPr lang="zh-TW" altLang="en-US" dirty="0" smtClean="0"/>
              <a:t>按一下以編輯母片標題樣式</a:t>
            </a:r>
            <a:endParaRPr lang="en-US" dirty="0"/>
          </a:p>
        </p:txBody>
      </p:sp>
      <p:sp>
        <p:nvSpPr>
          <p:cNvPr id="37" name="Subtitle 2"/>
          <p:cNvSpPr>
            <a:spLocks noGrp="1"/>
          </p:cNvSpPr>
          <p:nvPr>
            <p:ph type="subTitle" idx="1"/>
          </p:nvPr>
        </p:nvSpPr>
        <p:spPr>
          <a:xfrm>
            <a:off x="228600" y="3810000"/>
            <a:ext cx="5105400" cy="2133600"/>
          </a:xfrm>
          <a:prstGeom prst="rect">
            <a:avLst/>
          </a:prstGeom>
        </p:spPr>
        <p:txBody>
          <a:bodyPr/>
          <a:lstStyle>
            <a:lvl1pPr marL="0" indent="0" algn="l">
              <a:buNone/>
              <a:defRPr sz="3200" b="1">
                <a:solidFill>
                  <a:schemeClr val="tx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en-US" dirty="0"/>
          </a:p>
        </p:txBody>
      </p:sp>
      <p:sp>
        <p:nvSpPr>
          <p:cNvPr id="38" name="Date Placeholder 3"/>
          <p:cNvSpPr>
            <a:spLocks noGrp="1"/>
          </p:cNvSpPr>
          <p:nvPr>
            <p:ph type="dt" sz="half" idx="10"/>
          </p:nvPr>
        </p:nvSpPr>
        <p:spPr>
          <a:xfrm>
            <a:off x="214256" y="6356350"/>
            <a:ext cx="2133600" cy="365125"/>
          </a:xfrm>
          <a:prstGeom prst="rect">
            <a:avLst/>
          </a:prstGeom>
        </p:spPr>
        <p:txBody>
          <a:bodyPr/>
          <a:lstStyle/>
          <a:p>
            <a:fld id="{B4C68D13-5EF5-42B0-A8BE-ADA17887028F}" type="datetimeFigureOut">
              <a:rPr lang="en-US" smtClean="0"/>
              <a:pPr/>
              <a:t>12/25/2017</a:t>
            </a:fld>
            <a:endParaRPr lang="en-US"/>
          </a:p>
        </p:txBody>
      </p:sp>
      <p:sp>
        <p:nvSpPr>
          <p:cNvPr id="39"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40" name="Slide Number Placeholder 5"/>
          <p:cNvSpPr>
            <a:spLocks noGrp="1"/>
          </p:cNvSpPr>
          <p:nvPr>
            <p:ph type="sldNum" sz="quarter" idx="12"/>
          </p:nvPr>
        </p:nvSpPr>
        <p:spPr>
          <a:xfrm>
            <a:off x="6773732" y="6356350"/>
            <a:ext cx="2133600" cy="365125"/>
          </a:xfrm>
          <a:prstGeom prst="rect">
            <a:avLst/>
          </a:prstGeom>
        </p:spPr>
        <p:txBody>
          <a:bodyPr/>
          <a:lstStyle/>
          <a:p>
            <a:fld id="{EDC8AA99-7238-42D3-B68A-A4E1B56FEE73}" type="slidenum">
              <a:rPr lang="en-US" smtClean="0"/>
              <a:pPr/>
              <a:t>‹#›</a:t>
            </a:fld>
            <a:endParaRPr lang="en-US"/>
          </a:p>
        </p:txBody>
      </p:sp>
      <p:pic>
        <p:nvPicPr>
          <p:cNvPr id="41" name="Picture 2" descr="C:\Users\Bill\Desktop\shutterstock_217006651.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283968" y="4265719"/>
            <a:ext cx="4680000" cy="25922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19" name="Content Placeholder 2"/>
          <p:cNvSpPr txBox="1">
            <a:spLocks/>
          </p:cNvSpPr>
          <p:nvPr userDrawn="1"/>
        </p:nvSpPr>
        <p:spPr>
          <a:xfrm>
            <a:off x="228600" y="1403874"/>
            <a:ext cx="8686800" cy="487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l"/>
              <a:tabLst/>
              <a:defRPr/>
            </a:pPr>
            <a:r>
              <a:rPr kumimoji="0" lang="zh-TW" altLang="en-US" sz="32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按一下以編輯母片文字樣式</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8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第二層</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4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第三層</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0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第四層</a:t>
            </a:r>
          </a:p>
        </p:txBody>
      </p:sp>
      <p:sp>
        <p:nvSpPr>
          <p:cNvPr id="20" name="Date Placeholder 3"/>
          <p:cNvSpPr>
            <a:spLocks noGrp="1"/>
          </p:cNvSpPr>
          <p:nvPr>
            <p:ph type="dt" sz="half" idx="2"/>
          </p:nvPr>
        </p:nvSpPr>
        <p:spPr>
          <a:xfrm>
            <a:off x="214256" y="6356350"/>
            <a:ext cx="2133600" cy="365125"/>
          </a:xfrm>
          <a:prstGeom prst="rect">
            <a:avLst/>
          </a:prstGeom>
        </p:spPr>
        <p:txBody>
          <a:bodyPr/>
          <a:lstStyle/>
          <a:p>
            <a:fld id="{B4C68D13-5EF5-42B0-A8BE-ADA17887028F}" type="datetimeFigureOut">
              <a:rPr lang="en-US" smtClean="0"/>
              <a:pPr/>
              <a:t>12/25/2017</a:t>
            </a:fld>
            <a:endParaRPr lang="en-US"/>
          </a:p>
        </p:txBody>
      </p:sp>
      <p:sp>
        <p:nvSpPr>
          <p:cNvPr id="21" name="Footer Placeholder 4"/>
          <p:cNvSpPr>
            <a:spLocks noGrp="1"/>
          </p:cNvSpPr>
          <p:nvPr>
            <p:ph type="ftr" sz="quarter" idx="3"/>
          </p:nvPr>
        </p:nvSpPr>
        <p:spPr>
          <a:xfrm>
            <a:off x="3124200" y="6356350"/>
            <a:ext cx="2895600" cy="365125"/>
          </a:xfrm>
          <a:prstGeom prst="rect">
            <a:avLst/>
          </a:prstGeom>
        </p:spPr>
        <p:txBody>
          <a:bodyPr/>
          <a:lstStyle/>
          <a:p>
            <a:endParaRPr lang="en-US"/>
          </a:p>
        </p:txBody>
      </p:sp>
      <p:sp>
        <p:nvSpPr>
          <p:cNvPr id="22" name="Slide Number Placeholder 5"/>
          <p:cNvSpPr>
            <a:spLocks noGrp="1"/>
          </p:cNvSpPr>
          <p:nvPr>
            <p:ph type="sldNum" sz="quarter" idx="4"/>
          </p:nvPr>
        </p:nvSpPr>
        <p:spPr>
          <a:xfrm>
            <a:off x="6773732" y="6356350"/>
            <a:ext cx="2133600" cy="365125"/>
          </a:xfrm>
          <a:prstGeom prst="rect">
            <a:avLst/>
          </a:prstGeom>
        </p:spPr>
        <p:txBody>
          <a:bodyPr/>
          <a:lstStyle/>
          <a:p>
            <a:fld id="{EDC8AA99-7238-42D3-B68A-A4E1B56FEE73}" type="slidenum">
              <a:rPr lang="en-US" smtClean="0"/>
              <a:pPr/>
              <a:t>‹#›</a:t>
            </a:fld>
            <a:endParaRPr lang="en-US"/>
          </a:p>
        </p:txBody>
      </p:sp>
      <p:sp>
        <p:nvSpPr>
          <p:cNvPr id="25" name="Title 1"/>
          <p:cNvSpPr txBox="1">
            <a:spLocks/>
          </p:cNvSpPr>
          <p:nvPr userDrawn="1"/>
        </p:nvSpPr>
        <p:spPr>
          <a:xfrm>
            <a:off x="228600" y="76200"/>
            <a:ext cx="7239000" cy="1143000"/>
          </a:xfrm>
          <a:prstGeom prst="rect">
            <a:avLst/>
          </a:prstGeom>
        </p:spPr>
        <p:txBody>
          <a:bodyPr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smtClean="0">
                <a:ln>
                  <a:noFill/>
                </a:ln>
                <a:solidFill>
                  <a:schemeClr val="bg1"/>
                </a:solidFill>
                <a:effectLst/>
                <a:uLnTx/>
                <a:uFillTx/>
                <a:latin typeface="微軟正黑體" pitchFamily="34" charset="-120"/>
                <a:ea typeface="微軟正黑體" pitchFamily="34" charset="-120"/>
                <a:cs typeface="+mj-cs"/>
              </a:rPr>
              <a:t>按一下以編輯母片標題樣式</a:t>
            </a:r>
            <a:endParaRPr kumimoji="0" lang="en-US" sz="4000" b="1" i="0" u="none" strike="noStrike" kern="1200" cap="none" spc="0" normalizeH="0" baseline="0" noProof="0" dirty="0">
              <a:ln>
                <a:noFill/>
              </a:ln>
              <a:solidFill>
                <a:schemeClr val="bg1"/>
              </a:solidFill>
              <a:effectLst/>
              <a:uLnTx/>
              <a:uFillTx/>
              <a:latin typeface="微軟正黑體" pitchFamily="34" charset="-120"/>
              <a:ea typeface="微軟正黑體" pitchFamily="34" charset="-120"/>
              <a:cs typeface="+mj-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標題及物件">
    <p:spTree>
      <p:nvGrpSpPr>
        <p:cNvPr id="1" name=""/>
        <p:cNvGrpSpPr/>
        <p:nvPr/>
      </p:nvGrpSpPr>
      <p:grpSpPr>
        <a:xfrm>
          <a:off x="0" y="0"/>
          <a:ext cx="0" cy="0"/>
          <a:chOff x="0" y="0"/>
          <a:chExt cx="0" cy="0"/>
        </a:xfrm>
      </p:grpSpPr>
      <p:sp>
        <p:nvSpPr>
          <p:cNvPr id="20" name="矩形 19"/>
          <p:cNvSpPr/>
          <p:nvPr userDrawn="1"/>
        </p:nvSpPr>
        <p:spPr>
          <a:xfrm>
            <a:off x="0" y="1353100"/>
            <a:ext cx="9144000" cy="5504899"/>
          </a:xfrm>
          <a:prstGeom prst="rect">
            <a:avLst/>
          </a:prstGeom>
          <a:gradFill>
            <a:gsLst>
              <a:gs pos="0">
                <a:schemeClr val="accent5">
                  <a:lumMod val="20000"/>
                  <a:lumOff val="80000"/>
                </a:schemeClr>
              </a:gs>
              <a:gs pos="11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userDrawn="1"/>
        </p:nvSpPr>
        <p:spPr>
          <a:xfrm>
            <a:off x="0" y="8528"/>
            <a:ext cx="9144000" cy="1348770"/>
          </a:xfrm>
          <a:prstGeom prst="rect">
            <a:avLst/>
          </a:prstGeom>
          <a:gradFill flip="none" rotWithShape="1">
            <a:gsLst>
              <a:gs pos="0">
                <a:schemeClr val="accent5">
                  <a:lumMod val="75000"/>
                </a:schemeClr>
              </a:gs>
              <a:gs pos="88000">
                <a:schemeClr val="accent5">
                  <a:lumMod val="60000"/>
                  <a:lumOff val="40000"/>
                </a:schemeClr>
              </a:gs>
              <a:gs pos="100000">
                <a:schemeClr val="accent5">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2" name="Picture 2" descr="C:\Users\user\AppData\Local\Microsoft\Windows\Temporary Internet Files\Content.IE5\IP2U3BMU\MC900442122[1].png">
            <a:hlinkClick r:id="" action="ppaction://hlinkshowjump?jump=firstslide"/>
          </p:cNvPr>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24327" y="332657"/>
            <a:ext cx="6912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Documents and Settings\Chen\Local Settings\Temporary Internet Files\Content.IE5\9RERCX34\MC900442138[1].png">
            <a:hlinkClick r:id="" action="ppaction://hlinkshowjump?jump=endshow"/>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53150" y="331200"/>
            <a:ext cx="692696" cy="68352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 name="Title 1"/>
          <p:cNvSpPr>
            <a:spLocks noGrp="1"/>
          </p:cNvSpPr>
          <p:nvPr>
            <p:ph type="title"/>
          </p:nvPr>
        </p:nvSpPr>
        <p:spPr>
          <a:xfrm>
            <a:off x="228600" y="76200"/>
            <a:ext cx="7239000" cy="1143000"/>
          </a:xfrm>
          <a:prstGeom prst="rect">
            <a:avLst/>
          </a:prstGeom>
        </p:spPr>
        <p:txBody>
          <a:bodyPr anchor="ctr"/>
          <a:lstStyle>
            <a:lvl1pPr>
              <a:defRPr>
                <a:solidFill>
                  <a:schemeClr val="bg1"/>
                </a:solidFill>
              </a:defRPr>
            </a:lvl1pPr>
          </a:lstStyle>
          <a:p>
            <a:r>
              <a:rPr lang="zh-TW" altLang="en-US" dirty="0" smtClean="0"/>
              <a:t>按一下以編輯母片標題樣式</a:t>
            </a:r>
            <a:endParaRPr lang="en-US" dirty="0"/>
          </a:p>
        </p:txBody>
      </p:sp>
      <p:sp>
        <p:nvSpPr>
          <p:cNvPr id="33" name="Content Placeholder 2"/>
          <p:cNvSpPr>
            <a:spLocks noGrp="1"/>
          </p:cNvSpPr>
          <p:nvPr>
            <p:ph idx="1"/>
          </p:nvPr>
        </p:nvSpPr>
        <p:spPr>
          <a:xfrm>
            <a:off x="228600" y="1403874"/>
            <a:ext cx="8686800" cy="4876800"/>
          </a:xfrm>
          <a:prstGeom prst="rect">
            <a:avLst/>
          </a:prstGeom>
        </p:spPr>
        <p:txBody>
          <a:bodyPr/>
          <a:lstStyle>
            <a:lvl1pPr>
              <a:buFont typeface="Wingdings" pitchFamily="2" charset="2"/>
              <a:buChar char="l"/>
              <a:defRPr sz="3200" b="0"/>
            </a:lvl1pPr>
            <a:lvl2pPr>
              <a:defRPr sz="2800" b="0"/>
            </a:lvl2pPr>
            <a:lvl3pPr>
              <a:defRPr sz="2400" b="0"/>
            </a:lvl3pPr>
            <a:lvl4pPr>
              <a:defRPr sz="2000" b="0"/>
            </a:lvl4pPr>
            <a:lvl5pPr>
              <a:defRPr b="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sp>
        <p:nvSpPr>
          <p:cNvPr id="34" name="Date Placeholder 3"/>
          <p:cNvSpPr>
            <a:spLocks noGrp="1"/>
          </p:cNvSpPr>
          <p:nvPr>
            <p:ph type="dt" sz="half" idx="10"/>
          </p:nvPr>
        </p:nvSpPr>
        <p:spPr>
          <a:xfrm>
            <a:off x="214256" y="6356350"/>
            <a:ext cx="2133600" cy="365125"/>
          </a:xfrm>
          <a:prstGeom prst="rect">
            <a:avLst/>
          </a:prstGeom>
        </p:spPr>
        <p:txBody>
          <a:bodyPr/>
          <a:lstStyle/>
          <a:p>
            <a:fld id="{B4C68D13-5EF5-42B0-A8BE-ADA17887028F}" type="datetimeFigureOut">
              <a:rPr lang="en-US" smtClean="0"/>
              <a:pPr/>
              <a:t>12/25/2017</a:t>
            </a:fld>
            <a:endParaRPr lang="en-US"/>
          </a:p>
        </p:txBody>
      </p:sp>
      <p:sp>
        <p:nvSpPr>
          <p:cNvPr id="3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36" name="Slide Number Placeholder 5"/>
          <p:cNvSpPr>
            <a:spLocks noGrp="1"/>
          </p:cNvSpPr>
          <p:nvPr>
            <p:ph type="sldNum" sz="quarter" idx="12"/>
          </p:nvPr>
        </p:nvSpPr>
        <p:spPr>
          <a:xfrm>
            <a:off x="6773732" y="6356350"/>
            <a:ext cx="2133600" cy="365125"/>
          </a:xfrm>
          <a:prstGeom prst="rect">
            <a:avLst/>
          </a:prstGeom>
        </p:spPr>
        <p:txBody>
          <a:bodyPr/>
          <a:lstStyle/>
          <a:p>
            <a:fld id="{EDC8AA99-7238-42D3-B68A-A4E1B56FEE73}" type="slidenum">
              <a:rPr lang="en-US" smtClean="0"/>
              <a:pPr/>
              <a:t>‹#›</a:t>
            </a:fld>
            <a:endParaRPr lang="en-US"/>
          </a:p>
        </p:txBody>
      </p:sp>
    </p:spTree>
    <p:extLst>
      <p:ext uri="{BB962C8B-B14F-4D97-AF65-F5344CB8AC3E}">
        <p14:creationId xmlns:p14="http://schemas.microsoft.com/office/powerpoint/2010/main" val="229236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標題及物件">
    <p:spTree>
      <p:nvGrpSpPr>
        <p:cNvPr id="1" name=""/>
        <p:cNvGrpSpPr/>
        <p:nvPr/>
      </p:nvGrpSpPr>
      <p:grpSpPr>
        <a:xfrm>
          <a:off x="0" y="0"/>
          <a:ext cx="0" cy="0"/>
          <a:chOff x="0" y="0"/>
          <a:chExt cx="0" cy="0"/>
        </a:xfrm>
      </p:grpSpPr>
      <p:sp>
        <p:nvSpPr>
          <p:cNvPr id="13" name="矩形 12"/>
          <p:cNvSpPr/>
          <p:nvPr userDrawn="1"/>
        </p:nvSpPr>
        <p:spPr>
          <a:xfrm>
            <a:off x="0" y="1353100"/>
            <a:ext cx="9144000" cy="5504899"/>
          </a:xfrm>
          <a:prstGeom prst="rect">
            <a:avLst/>
          </a:prstGeom>
          <a:gradFill>
            <a:gsLst>
              <a:gs pos="0">
                <a:srgbClr val="FFCCCC"/>
              </a:gs>
              <a:gs pos="11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userDrawn="1"/>
        </p:nvSpPr>
        <p:spPr>
          <a:xfrm>
            <a:off x="0" y="8528"/>
            <a:ext cx="9144000" cy="1348770"/>
          </a:xfrm>
          <a:prstGeom prst="rect">
            <a:avLst/>
          </a:prstGeom>
          <a:gradFill flip="none" rotWithShape="1">
            <a:gsLst>
              <a:gs pos="0">
                <a:srgbClr val="FF0066"/>
              </a:gs>
              <a:gs pos="50000">
                <a:srgbClr val="FF6699"/>
              </a:gs>
              <a:gs pos="100000">
                <a:srgbClr val="FFCCC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Title 1"/>
          <p:cNvSpPr>
            <a:spLocks noGrp="1"/>
          </p:cNvSpPr>
          <p:nvPr>
            <p:ph type="title"/>
          </p:nvPr>
        </p:nvSpPr>
        <p:spPr>
          <a:xfrm>
            <a:off x="228600" y="76200"/>
            <a:ext cx="7239000" cy="1143000"/>
          </a:xfrm>
          <a:prstGeom prst="rect">
            <a:avLst/>
          </a:prstGeom>
        </p:spPr>
        <p:txBody>
          <a:bodyPr anchor="ctr"/>
          <a:lstStyle>
            <a:lvl1pPr>
              <a:defRPr>
                <a:solidFill>
                  <a:schemeClr val="bg1"/>
                </a:solidFill>
              </a:defRPr>
            </a:lvl1pPr>
          </a:lstStyle>
          <a:p>
            <a:r>
              <a:rPr lang="zh-TW" altLang="en-US" dirty="0" smtClean="0"/>
              <a:t>按一下以編輯母片標題樣式</a:t>
            </a:r>
            <a:endParaRPr lang="en-US" dirty="0"/>
          </a:p>
        </p:txBody>
      </p:sp>
      <p:sp>
        <p:nvSpPr>
          <p:cNvPr id="20" name="Date Placeholder 3"/>
          <p:cNvSpPr>
            <a:spLocks noGrp="1"/>
          </p:cNvSpPr>
          <p:nvPr>
            <p:ph type="dt" sz="half" idx="10"/>
          </p:nvPr>
        </p:nvSpPr>
        <p:spPr>
          <a:xfrm>
            <a:off x="214256" y="6356350"/>
            <a:ext cx="2133600" cy="365125"/>
          </a:xfrm>
          <a:prstGeom prst="rect">
            <a:avLst/>
          </a:prstGeom>
        </p:spPr>
        <p:txBody>
          <a:bodyPr/>
          <a:lstStyle/>
          <a:p>
            <a:fld id="{B4C68D13-5EF5-42B0-A8BE-ADA17887028F}" type="datetimeFigureOut">
              <a:rPr lang="en-US" smtClean="0"/>
              <a:pPr/>
              <a:t>12/25/2017</a:t>
            </a:fld>
            <a:endParaRPr lang="en-US"/>
          </a:p>
        </p:txBody>
      </p:sp>
      <p:sp>
        <p:nvSpPr>
          <p:cNvPr id="21"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22" name="Slide Number Placeholder 5"/>
          <p:cNvSpPr>
            <a:spLocks noGrp="1"/>
          </p:cNvSpPr>
          <p:nvPr>
            <p:ph type="sldNum" sz="quarter" idx="12"/>
          </p:nvPr>
        </p:nvSpPr>
        <p:spPr>
          <a:xfrm>
            <a:off x="6773732" y="6356350"/>
            <a:ext cx="2133600" cy="365125"/>
          </a:xfrm>
          <a:prstGeom prst="rect">
            <a:avLst/>
          </a:prstGeom>
        </p:spPr>
        <p:txBody>
          <a:bodyPr/>
          <a:lstStyle/>
          <a:p>
            <a:fld id="{EDC8AA99-7238-42D3-B68A-A4E1B56FEE73}" type="slidenum">
              <a:rPr lang="en-US" smtClean="0"/>
              <a:pPr/>
              <a:t>‹#›</a:t>
            </a:fld>
            <a:endParaRPr lang="en-US"/>
          </a:p>
        </p:txBody>
      </p:sp>
      <p:pic>
        <p:nvPicPr>
          <p:cNvPr id="23" name="Picture 2" descr="C:\Users\user\AppData\Local\Microsoft\Windows\Temporary Internet Files\Content.IE5\IP2U3BMU\MC900442122[1].png">
            <a:hlinkClick r:id="" action="ppaction://hlinkshowjump?jump=firstslide"/>
          </p:cNvPr>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24327" y="332657"/>
            <a:ext cx="6912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Documents and Settings\Chen\Local Settings\Temporary Internet Files\Content.IE5\9RERCX34\MC900442138[1].png">
            <a:hlinkClick r:id="" action="ppaction://hlinkshowjump?jump=endshow"/>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53150" y="331200"/>
            <a:ext cx="692696" cy="68352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Content Placeholder 2"/>
          <p:cNvSpPr>
            <a:spLocks noGrp="1"/>
          </p:cNvSpPr>
          <p:nvPr>
            <p:ph idx="1"/>
          </p:nvPr>
        </p:nvSpPr>
        <p:spPr>
          <a:xfrm>
            <a:off x="228600" y="1403874"/>
            <a:ext cx="8686800" cy="4876800"/>
          </a:xfrm>
          <a:prstGeom prst="rect">
            <a:avLst/>
          </a:prstGeom>
        </p:spPr>
        <p:txBody>
          <a:bodyPr/>
          <a:lstStyle>
            <a:lvl1pPr>
              <a:buFont typeface="Wingdings" pitchFamily="2" charset="2"/>
              <a:buChar char="l"/>
              <a:defRPr sz="3200" b="0"/>
            </a:lvl1pPr>
            <a:lvl2pPr>
              <a:defRPr sz="2800" b="0"/>
            </a:lvl2pPr>
            <a:lvl3pPr>
              <a:defRPr sz="2400" b="0"/>
            </a:lvl3pPr>
            <a:lvl4pPr>
              <a:defRPr sz="2000" b="0"/>
            </a:lvl4pPr>
            <a:lvl5pPr>
              <a:defRPr b="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spTree>
    <p:extLst>
      <p:ext uri="{BB962C8B-B14F-4D97-AF65-F5344CB8AC3E}">
        <p14:creationId xmlns:p14="http://schemas.microsoft.com/office/powerpoint/2010/main" val="1474999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標題及物件">
    <p:spTree>
      <p:nvGrpSpPr>
        <p:cNvPr id="1" name=""/>
        <p:cNvGrpSpPr/>
        <p:nvPr/>
      </p:nvGrpSpPr>
      <p:grpSpPr>
        <a:xfrm>
          <a:off x="0" y="0"/>
          <a:ext cx="0" cy="0"/>
          <a:chOff x="0" y="0"/>
          <a:chExt cx="0" cy="0"/>
        </a:xfrm>
      </p:grpSpPr>
      <p:sp>
        <p:nvSpPr>
          <p:cNvPr id="13" name="矩形 12"/>
          <p:cNvSpPr/>
          <p:nvPr userDrawn="1"/>
        </p:nvSpPr>
        <p:spPr>
          <a:xfrm>
            <a:off x="0" y="1353100"/>
            <a:ext cx="9144000" cy="5504899"/>
          </a:xfrm>
          <a:prstGeom prst="rect">
            <a:avLst/>
          </a:prstGeom>
          <a:gradFill>
            <a:gsLst>
              <a:gs pos="0">
                <a:srgbClr val="FFCCCC"/>
              </a:gs>
              <a:gs pos="11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userDrawn="1"/>
        </p:nvSpPr>
        <p:spPr>
          <a:xfrm>
            <a:off x="0" y="8528"/>
            <a:ext cx="9144000" cy="1348770"/>
          </a:xfrm>
          <a:prstGeom prst="rect">
            <a:avLst/>
          </a:prstGeom>
          <a:gradFill flip="none" rotWithShape="1">
            <a:gsLst>
              <a:gs pos="0">
                <a:srgbClr val="FF0066"/>
              </a:gs>
              <a:gs pos="50000">
                <a:srgbClr val="FF6699"/>
              </a:gs>
              <a:gs pos="100000">
                <a:srgbClr val="FFCCC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Date Placeholder 3"/>
          <p:cNvSpPr>
            <a:spLocks noGrp="1"/>
          </p:cNvSpPr>
          <p:nvPr>
            <p:ph type="dt" sz="half" idx="10"/>
          </p:nvPr>
        </p:nvSpPr>
        <p:spPr>
          <a:xfrm>
            <a:off x="214256" y="6356350"/>
            <a:ext cx="2133600" cy="365125"/>
          </a:xfrm>
          <a:prstGeom prst="rect">
            <a:avLst/>
          </a:prstGeom>
        </p:spPr>
        <p:txBody>
          <a:bodyPr/>
          <a:lstStyle/>
          <a:p>
            <a:fld id="{B4C68D13-5EF5-42B0-A8BE-ADA17887028F}" type="datetimeFigureOut">
              <a:rPr lang="en-US" smtClean="0"/>
              <a:pPr/>
              <a:t>12/25/2017</a:t>
            </a:fld>
            <a:endParaRPr lang="en-US"/>
          </a:p>
        </p:txBody>
      </p:sp>
      <p:sp>
        <p:nvSpPr>
          <p:cNvPr id="20"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6773732" y="6356350"/>
            <a:ext cx="2133600" cy="365125"/>
          </a:xfrm>
          <a:prstGeom prst="rect">
            <a:avLst/>
          </a:prstGeom>
        </p:spPr>
        <p:txBody>
          <a:bodyPr/>
          <a:lstStyle/>
          <a:p>
            <a:fld id="{EDC8AA99-7238-42D3-B68A-A4E1B56FEE73}" type="slidenum">
              <a:rPr lang="en-US" smtClean="0"/>
              <a:pPr/>
              <a:t>‹#›</a:t>
            </a:fld>
            <a:endParaRPr lang="en-US"/>
          </a:p>
        </p:txBody>
      </p:sp>
      <p:pic>
        <p:nvPicPr>
          <p:cNvPr id="22" name="Picture 2" descr="C:\Users\user\AppData\Local\Microsoft\Windows\Temporary Internet Files\Content.IE5\IP2U3BMU\MC900442122[1].png">
            <a:hlinkClick r:id="" action="ppaction://hlinkshowjump?jump=firstslide"/>
          </p:cNvPr>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24327" y="332657"/>
            <a:ext cx="6912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Documents and Settings\Chen\Local Settings\Temporary Internet Files\Content.IE5\9RERCX34\MC900442138[1].png">
            <a:hlinkClick r:id="" action="ppaction://hlinkshowjump?jump=endshow"/>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53150" y="331200"/>
            <a:ext cx="692696" cy="68352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itle 1"/>
          <p:cNvSpPr>
            <a:spLocks noGrp="1"/>
          </p:cNvSpPr>
          <p:nvPr>
            <p:ph type="title"/>
          </p:nvPr>
        </p:nvSpPr>
        <p:spPr>
          <a:xfrm>
            <a:off x="228600" y="76200"/>
            <a:ext cx="7239000" cy="1143000"/>
          </a:xfrm>
          <a:prstGeom prst="rect">
            <a:avLst/>
          </a:prstGeom>
        </p:spPr>
        <p:txBody>
          <a:bodyPr anchor="ctr"/>
          <a:lstStyle>
            <a:lvl1pPr>
              <a:defRPr>
                <a:solidFill>
                  <a:schemeClr val="bg1"/>
                </a:solidFill>
              </a:defRPr>
            </a:lvl1pPr>
          </a:lstStyle>
          <a:p>
            <a:r>
              <a:rPr lang="zh-TW" altLang="en-US" dirty="0" smtClean="0"/>
              <a:t>按一下以編輯母片標題樣式</a:t>
            </a:r>
            <a:endParaRPr lang="en-US" dirty="0"/>
          </a:p>
        </p:txBody>
      </p:sp>
      <p:sp>
        <p:nvSpPr>
          <p:cNvPr id="25" name="Content Placeholder 2"/>
          <p:cNvSpPr>
            <a:spLocks noGrp="1"/>
          </p:cNvSpPr>
          <p:nvPr>
            <p:ph idx="1"/>
          </p:nvPr>
        </p:nvSpPr>
        <p:spPr>
          <a:xfrm>
            <a:off x="228600" y="1403874"/>
            <a:ext cx="8686800" cy="4876800"/>
          </a:xfrm>
          <a:prstGeom prst="rect">
            <a:avLst/>
          </a:prstGeom>
        </p:spPr>
        <p:txBody>
          <a:bodyPr/>
          <a:lstStyle>
            <a:lvl1pPr>
              <a:buFont typeface="Wingdings" pitchFamily="2" charset="2"/>
              <a:buChar char="l"/>
              <a:defRPr sz="3200" b="0"/>
            </a:lvl1pPr>
            <a:lvl2pPr>
              <a:defRPr sz="2800" b="0"/>
            </a:lvl2pPr>
            <a:lvl3pPr>
              <a:defRPr sz="2400" b="0"/>
            </a:lvl3pPr>
            <a:lvl4pPr>
              <a:defRPr sz="2000" b="0"/>
            </a:lvl4pPr>
            <a:lvl5pPr>
              <a:defRPr b="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spTree>
    <p:extLst>
      <p:ext uri="{BB962C8B-B14F-4D97-AF65-F5344CB8AC3E}">
        <p14:creationId xmlns:p14="http://schemas.microsoft.com/office/powerpoint/2010/main" val="1372343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標題及物件">
    <p:spTree>
      <p:nvGrpSpPr>
        <p:cNvPr id="1" name=""/>
        <p:cNvGrpSpPr/>
        <p:nvPr/>
      </p:nvGrpSpPr>
      <p:grpSpPr>
        <a:xfrm>
          <a:off x="0" y="0"/>
          <a:ext cx="0" cy="0"/>
          <a:chOff x="0" y="0"/>
          <a:chExt cx="0" cy="0"/>
        </a:xfrm>
      </p:grpSpPr>
      <p:sp>
        <p:nvSpPr>
          <p:cNvPr id="13" name="矩形 12"/>
          <p:cNvSpPr/>
          <p:nvPr userDrawn="1"/>
        </p:nvSpPr>
        <p:spPr>
          <a:xfrm>
            <a:off x="0" y="1353100"/>
            <a:ext cx="9144000" cy="5504899"/>
          </a:xfrm>
          <a:prstGeom prst="rect">
            <a:avLst/>
          </a:prstGeom>
          <a:gradFill>
            <a:gsLst>
              <a:gs pos="0">
                <a:schemeClr val="bg1">
                  <a:lumMod val="85000"/>
                </a:schemeClr>
              </a:gs>
              <a:gs pos="11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userDrawn="1"/>
        </p:nvSpPr>
        <p:spPr>
          <a:xfrm>
            <a:off x="0" y="8528"/>
            <a:ext cx="9144000" cy="1348770"/>
          </a:xfrm>
          <a:prstGeom prst="rect">
            <a:avLst/>
          </a:prstGeom>
          <a:gradFill flip="none" rotWithShape="1">
            <a:gsLst>
              <a:gs pos="0">
                <a:schemeClr val="bg1">
                  <a:lumMod val="50000"/>
                </a:schemeClr>
              </a:gs>
              <a:gs pos="50000">
                <a:schemeClr val="bg1">
                  <a:lumMod val="75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Date Placeholder 3"/>
          <p:cNvSpPr>
            <a:spLocks noGrp="1"/>
          </p:cNvSpPr>
          <p:nvPr>
            <p:ph type="dt" sz="half" idx="10"/>
          </p:nvPr>
        </p:nvSpPr>
        <p:spPr>
          <a:xfrm>
            <a:off x="214256" y="6356350"/>
            <a:ext cx="2133600" cy="365125"/>
          </a:xfrm>
          <a:prstGeom prst="rect">
            <a:avLst/>
          </a:prstGeom>
        </p:spPr>
        <p:txBody>
          <a:bodyPr/>
          <a:lstStyle/>
          <a:p>
            <a:fld id="{B4C68D13-5EF5-42B0-A8BE-ADA17887028F}" type="datetimeFigureOut">
              <a:rPr lang="en-US" smtClean="0"/>
              <a:pPr/>
              <a:t>12/25/2017</a:t>
            </a:fld>
            <a:endParaRPr lang="en-US"/>
          </a:p>
        </p:txBody>
      </p:sp>
      <p:sp>
        <p:nvSpPr>
          <p:cNvPr id="20"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6773732" y="6356350"/>
            <a:ext cx="2133600" cy="365125"/>
          </a:xfrm>
          <a:prstGeom prst="rect">
            <a:avLst/>
          </a:prstGeom>
        </p:spPr>
        <p:txBody>
          <a:bodyPr/>
          <a:lstStyle/>
          <a:p>
            <a:fld id="{EDC8AA99-7238-42D3-B68A-A4E1B56FEE73}" type="slidenum">
              <a:rPr lang="en-US" smtClean="0"/>
              <a:pPr/>
              <a:t>‹#›</a:t>
            </a:fld>
            <a:endParaRPr lang="en-US"/>
          </a:p>
        </p:txBody>
      </p:sp>
      <p:pic>
        <p:nvPicPr>
          <p:cNvPr id="22" name="Picture 2" descr="C:\Users\user\AppData\Local\Microsoft\Windows\Temporary Internet Files\Content.IE5\IP2U3BMU\MC900442122[1].png">
            <a:hlinkClick r:id="" action="ppaction://hlinkshowjump?jump=firstslide"/>
          </p:cNvPr>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24327" y="332657"/>
            <a:ext cx="6912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Documents and Settings\Chen\Local Settings\Temporary Internet Files\Content.IE5\9RERCX34\MC900442138[1].png">
            <a:hlinkClick r:id="" action="ppaction://hlinkshowjump?jump=endshow"/>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53150" y="331200"/>
            <a:ext cx="692696" cy="68352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itle 1"/>
          <p:cNvSpPr>
            <a:spLocks noGrp="1"/>
          </p:cNvSpPr>
          <p:nvPr>
            <p:ph type="title"/>
          </p:nvPr>
        </p:nvSpPr>
        <p:spPr>
          <a:xfrm>
            <a:off x="228600" y="76200"/>
            <a:ext cx="7239000" cy="1143000"/>
          </a:xfrm>
          <a:prstGeom prst="rect">
            <a:avLst/>
          </a:prstGeom>
        </p:spPr>
        <p:txBody>
          <a:bodyPr anchor="ctr"/>
          <a:lstStyle>
            <a:lvl1pPr>
              <a:defRPr>
                <a:solidFill>
                  <a:schemeClr val="bg1"/>
                </a:solidFill>
              </a:defRPr>
            </a:lvl1pPr>
          </a:lstStyle>
          <a:p>
            <a:r>
              <a:rPr lang="zh-TW" altLang="en-US" dirty="0" smtClean="0"/>
              <a:t>按一下以編輯母片標題樣式</a:t>
            </a:r>
            <a:endParaRPr lang="en-US" dirty="0"/>
          </a:p>
        </p:txBody>
      </p:sp>
      <p:sp>
        <p:nvSpPr>
          <p:cNvPr id="25" name="Content Placeholder 2"/>
          <p:cNvSpPr>
            <a:spLocks noGrp="1"/>
          </p:cNvSpPr>
          <p:nvPr>
            <p:ph idx="1"/>
          </p:nvPr>
        </p:nvSpPr>
        <p:spPr>
          <a:xfrm>
            <a:off x="228600" y="1403874"/>
            <a:ext cx="8686800" cy="4876800"/>
          </a:xfrm>
          <a:prstGeom prst="rect">
            <a:avLst/>
          </a:prstGeom>
        </p:spPr>
        <p:txBody>
          <a:bodyPr/>
          <a:lstStyle>
            <a:lvl1pPr>
              <a:buFont typeface="Wingdings" pitchFamily="2" charset="2"/>
              <a:buChar char="l"/>
              <a:defRPr sz="3200" b="0"/>
            </a:lvl1pPr>
            <a:lvl2pPr>
              <a:defRPr sz="2800" b="0"/>
            </a:lvl2pPr>
            <a:lvl3pPr>
              <a:defRPr sz="2400" b="0"/>
            </a:lvl3pPr>
            <a:lvl4pPr>
              <a:defRPr sz="2000" b="0"/>
            </a:lvl4pPr>
            <a:lvl5pPr>
              <a:defRPr b="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p:txBody>
      </p:sp>
    </p:spTree>
    <p:extLst>
      <p:ext uri="{BB962C8B-B14F-4D97-AF65-F5344CB8AC3E}">
        <p14:creationId xmlns:p14="http://schemas.microsoft.com/office/powerpoint/2010/main" val="1372343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矩形 17"/>
          <p:cNvSpPr/>
          <p:nvPr/>
        </p:nvSpPr>
        <p:spPr>
          <a:xfrm>
            <a:off x="0" y="1353101"/>
            <a:ext cx="9144000" cy="5504899"/>
          </a:xfrm>
          <a:prstGeom prst="rect">
            <a:avLst/>
          </a:prstGeom>
          <a:gradFill>
            <a:gsLst>
              <a:gs pos="0">
                <a:schemeClr val="accent5">
                  <a:lumMod val="20000"/>
                  <a:lumOff val="80000"/>
                </a:schemeClr>
              </a:gs>
              <a:gs pos="11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0" y="8528"/>
            <a:ext cx="9144000" cy="1348770"/>
          </a:xfrm>
          <a:prstGeom prst="rect">
            <a:avLst/>
          </a:prstGeom>
          <a:gradFill flip="none" rotWithShape="1">
            <a:gsLst>
              <a:gs pos="0">
                <a:schemeClr val="accent5">
                  <a:lumMod val="75000"/>
                </a:schemeClr>
              </a:gs>
              <a:gs pos="88000">
                <a:schemeClr val="accent5">
                  <a:lumMod val="60000"/>
                  <a:lumOff val="40000"/>
                </a:schemeClr>
              </a:gs>
              <a:gs pos="100000">
                <a:schemeClr val="accent5">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3" name="Picture 2" descr="C:\Users\user\AppData\Local\Microsoft\Windows\Temporary Internet Files\Content.IE5\IP2U3BMU\MC900442122[1].png">
            <a:hlinkClick r:id="" action="ppaction://hlinkshowjump?jump=firstslide"/>
          </p:cNvP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24327" y="332657"/>
            <a:ext cx="6912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Documents and Settings\Chen\Local Settings\Temporary Internet Files\Content.IE5\9RERCX34\MC900442138[1].png">
            <a:hlinkClick r:id="" action="ppaction://hlinkshowjump?jump=endshow"/>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253150" y="331200"/>
            <a:ext cx="692696" cy="68352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4000" b="1" kern="1200">
          <a:solidFill>
            <a:schemeClr val="accent2">
              <a:lumMod val="75000"/>
            </a:schemeClr>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600" b="1"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600" b="1"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slide" Target="slide6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billor.chsh.chc.edu.tw/php/Tools/qBig5.ph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csscoke.com/2015/01/01/rgb-hsl-he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support.google.com/youtube/troubleshooter/2888402?hl=zh-Hant&amp;ref_topic=2888603"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goo.gl/KLyVuU"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ossacc.moe.edu.tw/modules/ck2_software/index.php?cate_sn=1"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www.youtube.com/watch?v=TZGGUrom1M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toastytech.com/guis/guitimeline.htm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inwt.com/mac/7118.html"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youtube.com/watch?v=QOGPQY9LGKc"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jamesfriend.com.au/pce-js/ibmpc-wi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logs.windows.com/taiwan/tag/windows-10/" TargetMode="External"/><Relationship Id="rId1" Type="http://schemas.openxmlformats.org/officeDocument/2006/relationships/slideLayout" Target="../slideLayouts/slideLayout5.xml"/><Relationship Id="rId5" Type="http://schemas.openxmlformats.org/officeDocument/2006/relationships/hyperlink" Target="https://technews.tw/2016/03/31/microsoft-build-2016-developer-conference-summry/" TargetMode="Externa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s://www.youtube.com/watch?v=MrMNHwmd9Hc"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jamesfriend.com.au/pce-j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ww.minwt.com/mac/7118.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6.png"/><Relationship Id="rId7"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www.youtube.com/watch?v=-7GhVxnzbQs" TargetMode="External"/><Relationship Id="rId5" Type="http://schemas.openxmlformats.org/officeDocument/2006/relationships/image" Target="../media/image48.png"/><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youtube.com/watch?v=AOoL9wnVL6Q"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youtube.com/watch?v=LCZ36-Kn8Ho"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apple.com/tw/ios/ios-10/"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youtube.com/watch?v=BowifCsGlaw"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youtube.com/watch?v=ckzhX1O6Lto"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TVqe8ieqz10" TargetMode="External"/><Relationship Id="rId1" Type="http://schemas.openxmlformats.org/officeDocument/2006/relationships/slideLayout" Target="../slideLayouts/slideLayout5.xml"/><Relationship Id="rId5" Type="http://schemas.openxmlformats.org/officeDocument/2006/relationships/hyperlink" Target="https://www.youtube.com/watch?v=0QRO3gKj3qw" TargetMode="External"/><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7544" y="1844824"/>
            <a:ext cx="8676456" cy="1584176"/>
          </a:xfrm>
          <a:prstGeom prst="rect">
            <a:avLst/>
          </a:prstGeom>
          <a:gradFill>
            <a:gsLst>
              <a:gs pos="0">
                <a:srgbClr val="00B050"/>
              </a:gs>
              <a:gs pos="40000">
                <a:srgbClr val="33CC33">
                  <a:alpha val="20000"/>
                </a:srgbClr>
              </a:gs>
              <a:gs pos="100000">
                <a:srgbClr val="CCFF99">
                  <a:alpha val="0"/>
                </a:srgbClr>
              </a:gs>
            </a:gsLst>
            <a:lin ang="1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itle 1"/>
          <p:cNvSpPr>
            <a:spLocks noGrp="1"/>
          </p:cNvSpPr>
          <p:nvPr>
            <p:ph type="ctrTitle"/>
          </p:nvPr>
        </p:nvSpPr>
        <p:spPr>
          <a:xfrm>
            <a:off x="683568" y="1556792"/>
            <a:ext cx="4650432" cy="2232248"/>
          </a:xfrm>
        </p:spPr>
        <p:txBody>
          <a:bodyPr>
            <a:normAutofit/>
          </a:bodyPr>
          <a:lstStyle/>
          <a:p>
            <a:r>
              <a:rPr lang="zh-TW" altLang="en-US" sz="4000" dirty="0" smtClean="0">
                <a:effectLst>
                  <a:glow rad="63500">
                    <a:schemeClr val="accent3">
                      <a:satMod val="175000"/>
                      <a:alpha val="40000"/>
                    </a:schemeClr>
                  </a:glow>
                  <a:reflection blurRad="6350" stA="55000" endA="300" endPos="45500" dir="5400000" sy="-100000" algn="bl" rotWithShape="0"/>
                </a:effectLst>
              </a:rPr>
              <a:t>第</a:t>
            </a:r>
            <a:r>
              <a:rPr lang="zh-TW" altLang="en-US" dirty="0" smtClean="0">
                <a:effectLst>
                  <a:glow rad="63500">
                    <a:schemeClr val="accent3">
                      <a:satMod val="175000"/>
                      <a:alpha val="40000"/>
                    </a:schemeClr>
                  </a:glow>
                  <a:reflection blurRad="6350" stA="55000" endA="300" endPos="45500" dir="5400000" sy="-100000" algn="bl" rotWithShape="0"/>
                </a:effectLst>
              </a:rPr>
              <a:t>三</a:t>
            </a:r>
            <a:r>
              <a:rPr lang="zh-TW" altLang="en-US" sz="4000" dirty="0" smtClean="0">
                <a:effectLst>
                  <a:glow rad="63500">
                    <a:schemeClr val="accent3">
                      <a:satMod val="175000"/>
                      <a:alpha val="40000"/>
                    </a:schemeClr>
                  </a:glow>
                  <a:reflection blurRad="6350" stA="55000" endA="300" endPos="45500" dir="5400000" sy="-100000" algn="bl" rotWithShape="0"/>
                </a:effectLst>
              </a:rPr>
              <a:t>章</a:t>
            </a:r>
            <a:r>
              <a:rPr lang="en-US" altLang="zh-TW" sz="4000" dirty="0" smtClean="0">
                <a:effectLst>
                  <a:glow rad="63500">
                    <a:schemeClr val="accent3">
                      <a:satMod val="175000"/>
                      <a:alpha val="40000"/>
                    </a:schemeClr>
                  </a:glow>
                  <a:reflection blurRad="6350" stA="55000" endA="300" endPos="45500" dir="5400000" sy="-100000" algn="bl" rotWithShape="0"/>
                </a:effectLst>
              </a:rPr>
              <a:t/>
            </a:r>
            <a:br>
              <a:rPr lang="en-US" altLang="zh-TW" sz="4000" dirty="0" smtClean="0">
                <a:effectLst>
                  <a:glow rad="63500">
                    <a:schemeClr val="accent3">
                      <a:satMod val="175000"/>
                      <a:alpha val="40000"/>
                    </a:schemeClr>
                  </a:glow>
                  <a:reflection blurRad="6350" stA="55000" endA="300" endPos="45500" dir="5400000" sy="-100000" algn="bl" rotWithShape="0"/>
                </a:effectLst>
              </a:rPr>
            </a:br>
            <a:r>
              <a:rPr lang="zh-TW" altLang="en-US" sz="4000" dirty="0" smtClean="0">
                <a:effectLst>
                  <a:glow rad="63500">
                    <a:schemeClr val="accent3">
                      <a:satMod val="175000"/>
                      <a:alpha val="40000"/>
                    </a:schemeClr>
                  </a:glow>
                  <a:reflection blurRad="6350" stA="55000" endA="300" endPos="45500" dir="5400000" sy="-100000" algn="bl" rotWithShape="0"/>
                </a:effectLst>
              </a:rPr>
              <a:t>　</a:t>
            </a:r>
            <a:r>
              <a:rPr lang="zh-TW" altLang="en-US" dirty="0" smtClean="0">
                <a:effectLst>
                  <a:glow rad="63500">
                    <a:schemeClr val="accent3">
                      <a:satMod val="175000"/>
                      <a:alpha val="40000"/>
                    </a:schemeClr>
                  </a:glow>
                  <a:reflection blurRad="6350" stA="55000" endA="300" endPos="45500" dir="5400000" sy="-100000" algn="bl" rotWithShape="0"/>
                </a:effectLst>
              </a:rPr>
              <a:t>電腦軟體</a:t>
            </a:r>
            <a:endParaRPr lang="en-US" sz="4000" dirty="0">
              <a:effectLst>
                <a:glow rad="63500">
                  <a:schemeClr val="accent3">
                    <a:satMod val="175000"/>
                    <a:alpha val="40000"/>
                  </a:schemeClr>
                </a:glow>
                <a:reflection blurRad="6350" stA="55000" endA="300" endPos="45500" dir="5400000" sy="-100000" algn="bl" rotWithShape="0"/>
              </a:effectLst>
            </a:endParaRPr>
          </a:p>
        </p:txBody>
      </p:sp>
      <p:sp>
        <p:nvSpPr>
          <p:cNvPr id="11" name="Subtitle 2">
            <a:hlinkClick r:id="rId3" action="ppaction://hlinksldjump"/>
          </p:cNvPr>
          <p:cNvSpPr txBox="1">
            <a:spLocks/>
          </p:cNvSpPr>
          <p:nvPr/>
        </p:nvSpPr>
        <p:spPr>
          <a:xfrm>
            <a:off x="258688" y="4427083"/>
            <a:ext cx="5105400" cy="55510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b="1" kern="1200">
                <a:solidFill>
                  <a:schemeClr val="tx1"/>
                </a:solidFill>
                <a:effectLst>
                  <a:reflection blurRad="6350" stA="55000" endA="300" endPos="45500" dir="5400000" sy="-100000" algn="bl" rotWithShape="0"/>
                </a:effectLst>
                <a:latin typeface="Microsoft JhengHei" pitchFamily="34" charset="-120"/>
                <a:ea typeface="Microsoft JhengHei" pitchFamily="34" charset="-120"/>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icrosoft JhengHei" pitchFamily="34" charset="-120"/>
                <a:ea typeface="Microsoft JhengHei" pitchFamily="34" charset="-120"/>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icrosoft JhengHei" pitchFamily="34" charset="-120"/>
                <a:ea typeface="Microsoft JhengHei" pitchFamily="34" charset="-120"/>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icrosoft JhengHei" pitchFamily="34" charset="-120"/>
                <a:ea typeface="Microsoft JhengHei" pitchFamily="34" charset="-120"/>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icrosoft JhengHei" pitchFamily="34" charset="-120"/>
                <a:ea typeface="Microsoft JhengHei" pitchFamily="34" charset="-12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TW" dirty="0" smtClean="0">
                <a:effectLst/>
              </a:rPr>
              <a:t>3-2</a:t>
            </a:r>
            <a:r>
              <a:rPr lang="zh-TW" altLang="en-US" dirty="0" smtClean="0">
                <a:effectLst/>
              </a:rPr>
              <a:t>　系統軟體 </a:t>
            </a:r>
            <a:endParaRPr lang="en-US" altLang="zh-TW" dirty="0" smtClean="0">
              <a:effectLst/>
            </a:endParaRPr>
          </a:p>
          <a:p>
            <a:endParaRPr lang="en-US" dirty="0">
              <a:effectLst/>
            </a:endParaRPr>
          </a:p>
        </p:txBody>
      </p:sp>
      <p:sp>
        <p:nvSpPr>
          <p:cNvPr id="12" name="Subtitle 2">
            <a:hlinkClick r:id="rId4" action="ppaction://hlinksldjump"/>
          </p:cNvPr>
          <p:cNvSpPr txBox="1">
            <a:spLocks/>
          </p:cNvSpPr>
          <p:nvPr/>
        </p:nvSpPr>
        <p:spPr>
          <a:xfrm>
            <a:off x="258688" y="5044166"/>
            <a:ext cx="5105400" cy="55510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b="1" kern="1200">
                <a:solidFill>
                  <a:schemeClr val="tx1"/>
                </a:solidFill>
                <a:effectLst>
                  <a:reflection blurRad="6350" stA="55000" endA="300" endPos="45500" dir="5400000" sy="-100000" algn="bl" rotWithShape="0"/>
                </a:effectLst>
                <a:latin typeface="Microsoft JhengHei" pitchFamily="34" charset="-120"/>
                <a:ea typeface="Microsoft JhengHei" pitchFamily="34" charset="-120"/>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icrosoft JhengHei" pitchFamily="34" charset="-120"/>
                <a:ea typeface="Microsoft JhengHei" pitchFamily="34" charset="-120"/>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icrosoft JhengHei" pitchFamily="34" charset="-120"/>
                <a:ea typeface="Microsoft JhengHei" pitchFamily="34" charset="-120"/>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icrosoft JhengHei" pitchFamily="34" charset="-120"/>
                <a:ea typeface="Microsoft JhengHei" pitchFamily="34" charset="-120"/>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icrosoft JhengHei" pitchFamily="34" charset="-120"/>
                <a:ea typeface="Microsoft JhengHei" pitchFamily="34" charset="-12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TW" dirty="0" smtClean="0">
                <a:effectLst/>
              </a:rPr>
              <a:t>3-3</a:t>
            </a:r>
            <a:r>
              <a:rPr lang="zh-TW" altLang="en-US" dirty="0" smtClean="0">
                <a:effectLst/>
              </a:rPr>
              <a:t>　應用軟體</a:t>
            </a:r>
            <a:endParaRPr lang="en-US" dirty="0">
              <a:effectLst/>
            </a:endParaRPr>
          </a:p>
        </p:txBody>
      </p:sp>
      <p:sp>
        <p:nvSpPr>
          <p:cNvPr id="13" name="Subtitle 2">
            <a:hlinkClick r:id="rId5" action="ppaction://hlinksldjump"/>
          </p:cNvPr>
          <p:cNvSpPr txBox="1">
            <a:spLocks/>
          </p:cNvSpPr>
          <p:nvPr/>
        </p:nvSpPr>
        <p:spPr>
          <a:xfrm>
            <a:off x="259200" y="3808800"/>
            <a:ext cx="5105400" cy="55510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b="1" kern="1200">
                <a:solidFill>
                  <a:schemeClr val="tx1"/>
                </a:solidFill>
                <a:effectLst>
                  <a:reflection blurRad="6350" stA="55000" endA="300" endPos="45500" dir="5400000" sy="-100000" algn="bl" rotWithShape="0"/>
                </a:effectLst>
                <a:latin typeface="Microsoft JhengHei" pitchFamily="34" charset="-120"/>
                <a:ea typeface="Microsoft JhengHei" pitchFamily="34" charset="-120"/>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icrosoft JhengHei" pitchFamily="34" charset="-120"/>
                <a:ea typeface="Microsoft JhengHei" pitchFamily="34" charset="-120"/>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icrosoft JhengHei" pitchFamily="34" charset="-120"/>
                <a:ea typeface="Microsoft JhengHei" pitchFamily="34" charset="-120"/>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icrosoft JhengHei" pitchFamily="34" charset="-120"/>
                <a:ea typeface="Microsoft JhengHei" pitchFamily="34" charset="-120"/>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icrosoft JhengHei" pitchFamily="34" charset="-120"/>
                <a:ea typeface="Microsoft JhengHei" pitchFamily="34" charset="-12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TW" dirty="0" smtClean="0">
                <a:effectLst/>
              </a:rPr>
              <a:t>3-1</a:t>
            </a:r>
            <a:r>
              <a:rPr lang="zh-TW" altLang="en-US" dirty="0">
                <a:effectLst/>
              </a:rPr>
              <a:t>　</a:t>
            </a:r>
            <a:r>
              <a:rPr lang="zh-TW" altLang="en-US" dirty="0" smtClean="0">
                <a:effectLst/>
              </a:rPr>
              <a:t>電腦軟體概論</a:t>
            </a:r>
            <a:endParaRPr lang="zh-TW" altLang="en-US" dirty="0">
              <a:effectLst/>
            </a:endParaRPr>
          </a:p>
          <a:p>
            <a:endParaRPr lang="en-US" dirty="0">
              <a:effectLst/>
            </a:endParaRPr>
          </a:p>
        </p:txBody>
      </p:sp>
      <p:sp>
        <p:nvSpPr>
          <p:cNvPr id="14" name="矩形 13"/>
          <p:cNvSpPr/>
          <p:nvPr/>
        </p:nvSpPr>
        <p:spPr>
          <a:xfrm>
            <a:off x="395536" y="1980000"/>
            <a:ext cx="108000" cy="1332000"/>
          </a:xfrm>
          <a:prstGeom prst="rect">
            <a:avLst/>
          </a:prstGeom>
          <a:gradFill>
            <a:gsLst>
              <a:gs pos="0">
                <a:srgbClr val="004A48"/>
              </a:gs>
              <a:gs pos="40000">
                <a:srgbClr val="33CC33"/>
              </a:gs>
              <a:gs pos="100000">
                <a:srgbClr val="004A48"/>
              </a:gs>
            </a:gsLst>
            <a:lin ang="15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課外補充</a:t>
            </a:r>
            <a:endParaRPr lang="zh-TW" altLang="en-US" dirty="0"/>
          </a:p>
        </p:txBody>
      </p:sp>
      <p:sp>
        <p:nvSpPr>
          <p:cNvPr id="5" name="內容版面配置區 4"/>
          <p:cNvSpPr>
            <a:spLocks noGrp="1"/>
          </p:cNvSpPr>
          <p:nvPr>
            <p:ph idx="1"/>
          </p:nvPr>
        </p:nvSpPr>
        <p:spPr>
          <a:xfrm>
            <a:off x="228600" y="1576536"/>
            <a:ext cx="8686800" cy="4876800"/>
          </a:xfrm>
        </p:spPr>
        <p:txBody>
          <a:bodyPr/>
          <a:lstStyle/>
          <a:p>
            <a:pPr lvl="1"/>
            <a:r>
              <a:rPr lang="zh-TW" altLang="en-US" dirty="0" smtClean="0"/>
              <a:t>電腦科學家貝莫</a:t>
            </a:r>
            <a:r>
              <a:rPr lang="en-US" altLang="zh-TW" dirty="0" smtClean="0"/>
              <a:t>(Bob </a:t>
            </a:r>
            <a:r>
              <a:rPr lang="en-US" altLang="zh-TW" dirty="0" err="1" smtClean="0"/>
              <a:t>Bemer</a:t>
            </a:r>
            <a:r>
              <a:rPr lang="en-US" altLang="zh-TW" dirty="0" smtClean="0"/>
              <a:t>)</a:t>
            </a:r>
            <a:br>
              <a:rPr lang="en-US" altLang="zh-TW" dirty="0" smtClean="0"/>
            </a:br>
            <a:r>
              <a:rPr lang="en-US" altLang="zh-TW" dirty="0" smtClean="0"/>
              <a:t> </a:t>
            </a:r>
            <a:r>
              <a:rPr lang="zh-TW" altLang="en-US" dirty="0" smtClean="0"/>
              <a:t>決心要解決這個問題，於是向</a:t>
            </a:r>
            <a:r>
              <a:rPr lang="en-US" altLang="zh-TW" dirty="0" smtClean="0"/>
              <a:t/>
            </a:r>
            <a:br>
              <a:rPr lang="en-US" altLang="zh-TW" dirty="0" smtClean="0"/>
            </a:br>
            <a:r>
              <a:rPr lang="zh-TW" altLang="en-US" dirty="0" smtClean="0"/>
              <a:t>美國國家標準協會</a:t>
            </a:r>
            <a:r>
              <a:rPr lang="en-US" altLang="zh-TW" dirty="0" smtClean="0"/>
              <a:t>(ANSI) </a:t>
            </a:r>
            <a:r>
              <a:rPr lang="zh-TW" altLang="en-US" dirty="0" smtClean="0"/>
              <a:t>提出</a:t>
            </a:r>
            <a:r>
              <a:rPr lang="en-US" altLang="zh-TW" dirty="0" smtClean="0"/>
              <a:t/>
            </a:r>
            <a:br>
              <a:rPr lang="en-US" altLang="zh-TW" dirty="0" smtClean="0"/>
            </a:br>
            <a:r>
              <a:rPr lang="zh-TW" altLang="en-US" dirty="0" smtClean="0"/>
              <a:t>統一電腦編碼的計畫。</a:t>
            </a:r>
          </a:p>
          <a:p>
            <a:pPr lvl="1"/>
            <a:r>
              <a:rPr lang="zh-TW" altLang="en-US" dirty="0" smtClean="0"/>
              <a:t>貝莫也設計出對現在使用電腦非常重要的字元符號，例如：「</a:t>
            </a:r>
            <a:r>
              <a:rPr lang="en-US" altLang="zh-TW" dirty="0" smtClean="0"/>
              <a:t>Esc</a:t>
            </a:r>
            <a:r>
              <a:rPr lang="zh-TW" altLang="en-US" dirty="0" smtClean="0"/>
              <a:t>」、「</a:t>
            </a:r>
            <a:r>
              <a:rPr lang="en-US" altLang="zh-TW" dirty="0" smtClean="0"/>
              <a:t>\</a:t>
            </a:r>
            <a:r>
              <a:rPr lang="zh-TW" altLang="en-US" dirty="0" smtClean="0"/>
              <a:t>」⋯等。</a:t>
            </a:r>
          </a:p>
          <a:p>
            <a:pPr lvl="1"/>
            <a:r>
              <a:rPr lang="en-US" altLang="zh-TW" dirty="0" smtClean="0"/>
              <a:t>ASCII </a:t>
            </a:r>
            <a:r>
              <a:rPr lang="zh-TW" altLang="en-US" dirty="0" smtClean="0"/>
              <a:t>碼在成形時統合各方意見的經驗，也間接促成了現代萬國碼</a:t>
            </a:r>
            <a:r>
              <a:rPr lang="en-US" altLang="zh-TW" dirty="0" smtClean="0"/>
              <a:t>(Unicode) </a:t>
            </a:r>
            <a:r>
              <a:rPr lang="zh-TW" altLang="en-US" dirty="0" smtClean="0"/>
              <a:t>的出現。</a:t>
            </a:r>
          </a:p>
        </p:txBody>
      </p:sp>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84</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pic>
        <p:nvPicPr>
          <p:cNvPr id="8" name="Picture 2" descr="C:\Users\Bill\Desktop\c351e8889182f50b7e0819c6c4d1bfac.jpg"/>
          <p:cNvPicPr>
            <a:picLocks noChangeAspect="1" noChangeArrowheads="1"/>
          </p:cNvPicPr>
          <p:nvPr/>
        </p:nvPicPr>
        <p:blipFill>
          <a:blip r:embed="rId2" cstate="print"/>
          <a:srcRect/>
          <a:stretch>
            <a:fillRect/>
          </a:stretch>
        </p:blipFill>
        <p:spPr bwMode="auto">
          <a:xfrm>
            <a:off x="5882113" y="1585638"/>
            <a:ext cx="2866351" cy="1800000"/>
          </a:xfrm>
          <a:prstGeom prst="rect">
            <a:avLst/>
          </a:prstGeom>
          <a:ln>
            <a:noFill/>
          </a:ln>
          <a:effectLst>
            <a:softEdge rad="112500"/>
          </a:effectLst>
        </p:spPr>
      </p:pic>
      <p:sp>
        <p:nvSpPr>
          <p:cNvPr id="9" name="文字方塊 8"/>
          <p:cNvSpPr txBox="1"/>
          <p:nvPr/>
        </p:nvSpPr>
        <p:spPr>
          <a:xfrm>
            <a:off x="5451552" y="895633"/>
            <a:ext cx="2263760" cy="461665"/>
          </a:xfrm>
          <a:prstGeom prst="rect">
            <a:avLst/>
          </a:prstGeom>
          <a:noFill/>
        </p:spPr>
        <p:txBody>
          <a:bodyPr wrap="none" rtlCol="0">
            <a:spAutoFit/>
          </a:bodyPr>
          <a:lstStyle/>
          <a:p>
            <a:pPr algn="r"/>
            <a:r>
              <a:rPr lang="en-US" altLang="zh-TW" sz="2400" dirty="0" smtClean="0">
                <a:solidFill>
                  <a:schemeClr val="accent2">
                    <a:lumMod val="20000"/>
                    <a:lumOff val="80000"/>
                  </a:schemeClr>
                </a:solidFill>
                <a:latin typeface="微軟正黑體" pitchFamily="34" charset="-120"/>
                <a:ea typeface="微軟正黑體" pitchFamily="34" charset="-120"/>
              </a:rPr>
              <a:t>ASCII </a:t>
            </a:r>
            <a:r>
              <a:rPr lang="zh-TW" altLang="en-US" sz="2400" dirty="0" smtClean="0">
                <a:solidFill>
                  <a:schemeClr val="accent2">
                    <a:lumMod val="20000"/>
                    <a:lumOff val="80000"/>
                  </a:schemeClr>
                </a:solidFill>
                <a:latin typeface="微軟正黑體" pitchFamily="34" charset="-120"/>
                <a:ea typeface="微軟正黑體" pitchFamily="34" charset="-120"/>
              </a:rPr>
              <a:t>碼的故事</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課外補充</a:t>
            </a:r>
            <a:endParaRPr lang="zh-TW" altLang="en-US" dirty="0"/>
          </a:p>
        </p:txBody>
      </p:sp>
      <p:sp>
        <p:nvSpPr>
          <p:cNvPr id="5" name="內容版面配置區 4"/>
          <p:cNvSpPr>
            <a:spLocks noGrp="1"/>
          </p:cNvSpPr>
          <p:nvPr>
            <p:ph idx="1"/>
          </p:nvPr>
        </p:nvSpPr>
        <p:spPr/>
        <p:txBody>
          <a:bodyPr/>
          <a:lstStyle/>
          <a:p>
            <a:r>
              <a:rPr lang="en-US" altLang="zh-TW" b="1" dirty="0" smtClean="0">
                <a:solidFill>
                  <a:srgbClr val="008000"/>
                </a:solidFill>
              </a:rPr>
              <a:t>EASCII</a:t>
            </a:r>
            <a:r>
              <a:rPr lang="zh-TW" altLang="en-US" b="1" dirty="0" smtClean="0">
                <a:solidFill>
                  <a:srgbClr val="008000"/>
                </a:solidFill>
              </a:rPr>
              <a:t>（</a:t>
            </a:r>
            <a:r>
              <a:rPr lang="en-US" altLang="zh-TW" b="1" dirty="0" smtClean="0">
                <a:solidFill>
                  <a:srgbClr val="008000"/>
                </a:solidFill>
              </a:rPr>
              <a:t>Extended ASCII</a:t>
            </a:r>
            <a:r>
              <a:rPr lang="zh-TW" altLang="en-US" b="1" dirty="0">
                <a:solidFill>
                  <a:srgbClr val="008000"/>
                </a:solidFill>
              </a:rPr>
              <a:t>）</a:t>
            </a:r>
            <a:endParaRPr lang="en-US" altLang="zh-TW" b="1" dirty="0" smtClean="0">
              <a:solidFill>
                <a:srgbClr val="008000"/>
              </a:solidFill>
            </a:endParaRPr>
          </a:p>
          <a:p>
            <a:pPr lvl="1"/>
            <a:r>
              <a:rPr lang="zh-TW" altLang="en-US" dirty="0" smtClean="0"/>
              <a:t>原使用七位元表示的</a:t>
            </a:r>
            <a:r>
              <a:rPr lang="en-US" altLang="zh-TW" dirty="0" smtClean="0"/>
              <a:t>ASCII </a:t>
            </a:r>
            <a:r>
              <a:rPr lang="zh-TW" altLang="en-US" dirty="0" smtClean="0"/>
              <a:t>碼，只能顯示</a:t>
            </a:r>
            <a:r>
              <a:rPr lang="en-US" altLang="zh-TW" dirty="0" smtClean="0"/>
              <a:t>26</a:t>
            </a:r>
            <a:r>
              <a:rPr lang="zh-TW" altLang="en-US" dirty="0" smtClean="0"/>
              <a:t>個基本拉丁字母、阿拉伯數目字和英式標點符號。</a:t>
            </a:r>
            <a:endParaRPr lang="en-US" altLang="zh-TW" dirty="0" smtClean="0"/>
          </a:p>
          <a:p>
            <a:pPr lvl="2"/>
            <a:r>
              <a:rPr lang="zh-TW" altLang="en-US" dirty="0" smtClean="0"/>
              <a:t>外來語如</a:t>
            </a:r>
            <a:r>
              <a:rPr lang="en-US" altLang="zh-TW" dirty="0" smtClean="0"/>
              <a:t>naïve</a:t>
            </a:r>
            <a:r>
              <a:rPr lang="zh-TW" altLang="en-US" dirty="0" smtClean="0"/>
              <a:t>、</a:t>
            </a:r>
            <a:r>
              <a:rPr lang="en-US" altLang="zh-TW" dirty="0" smtClean="0"/>
              <a:t>café</a:t>
            </a:r>
            <a:r>
              <a:rPr lang="zh-TW" altLang="en-US" dirty="0" smtClean="0"/>
              <a:t>、</a:t>
            </a:r>
            <a:r>
              <a:rPr lang="en-US" altLang="zh-TW" dirty="0" smtClean="0"/>
              <a:t>élite</a:t>
            </a:r>
            <a:r>
              <a:rPr lang="zh-TW" altLang="en-US" dirty="0" smtClean="0"/>
              <a:t>等的重音符號都不能顯示。</a:t>
            </a:r>
            <a:endParaRPr lang="en-US" altLang="zh-TW" dirty="0" smtClean="0"/>
          </a:p>
          <a:p>
            <a:pPr lvl="2"/>
            <a:endParaRPr lang="en-US" altLang="zh-TW" dirty="0" smtClean="0"/>
          </a:p>
          <a:p>
            <a:pPr lvl="1"/>
            <a:r>
              <a:rPr lang="en-US" altLang="zh-TW" dirty="0" smtClean="0"/>
              <a:t>EASCII </a:t>
            </a:r>
            <a:r>
              <a:rPr lang="zh-TW" altLang="en-US" dirty="0" smtClean="0"/>
              <a:t>將</a:t>
            </a:r>
            <a:r>
              <a:rPr lang="en-US" altLang="zh-TW" dirty="0" smtClean="0"/>
              <a:t>ASCII </a:t>
            </a:r>
            <a:r>
              <a:rPr lang="zh-TW" altLang="en-US" dirty="0" smtClean="0"/>
              <a:t>擴展為八位元，納入各種重音符號、錢幣符號、</a:t>
            </a:r>
            <a:r>
              <a:rPr lang="en-US" altLang="zh-TW" dirty="0" smtClean="0"/>
              <a:t>KK </a:t>
            </a:r>
            <a:r>
              <a:rPr lang="zh-TW" altLang="en-US" dirty="0" smtClean="0"/>
              <a:t>音標等字符，共可表示</a:t>
            </a:r>
            <a:r>
              <a:rPr lang="en-US" altLang="zh-TW" dirty="0" smtClean="0"/>
              <a:t>256 </a:t>
            </a:r>
            <a:r>
              <a:rPr lang="zh-TW" altLang="en-US" dirty="0" smtClean="0"/>
              <a:t>種文字符號。</a:t>
            </a:r>
            <a:endParaRPr lang="en-US" altLang="zh-TW" dirty="0" smtClean="0"/>
          </a:p>
        </p:txBody>
      </p:sp>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84</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4214045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sp>
        <p:nvSpPr>
          <p:cNvPr id="3" name="內容版面配置區 2"/>
          <p:cNvSpPr>
            <a:spLocks noGrp="1"/>
          </p:cNvSpPr>
          <p:nvPr>
            <p:ph idx="1"/>
          </p:nvPr>
        </p:nvSpPr>
        <p:spPr>
          <a:prstGeom prst="rect">
            <a:avLst/>
          </a:prstGeom>
        </p:spPr>
        <p:txBody>
          <a:bodyPr>
            <a:normAutofit/>
          </a:bodyPr>
          <a:lstStyle/>
          <a:p>
            <a:pPr lvl="1">
              <a:spcBef>
                <a:spcPts val="1200"/>
              </a:spcBef>
            </a:pPr>
            <a:r>
              <a:rPr lang="zh-TW" altLang="en-US" b="1" dirty="0">
                <a:solidFill>
                  <a:srgbClr val="C00000"/>
                </a:solidFill>
              </a:rPr>
              <a:t>大五</a:t>
            </a:r>
            <a:r>
              <a:rPr lang="zh-TW" altLang="en-US" b="1" dirty="0" smtClean="0">
                <a:solidFill>
                  <a:srgbClr val="C00000"/>
                </a:solidFill>
              </a:rPr>
              <a:t>碼</a:t>
            </a:r>
            <a:r>
              <a:rPr lang="en-US" altLang="zh-TW" b="1" dirty="0" smtClean="0">
                <a:solidFill>
                  <a:srgbClr val="C00000"/>
                </a:solidFill>
              </a:rPr>
              <a:t>(BIG-5</a:t>
            </a:r>
            <a:r>
              <a:rPr lang="zh-TW" altLang="en-US" b="1" dirty="0" smtClean="0">
                <a:solidFill>
                  <a:srgbClr val="C00000"/>
                </a:solidFill>
              </a:rPr>
              <a:t>碼</a:t>
            </a:r>
            <a:r>
              <a:rPr lang="en-US" altLang="zh-TW" b="1" dirty="0" smtClean="0">
                <a:solidFill>
                  <a:srgbClr val="C00000"/>
                </a:solidFill>
              </a:rPr>
              <a:t>)</a:t>
            </a:r>
            <a:endParaRPr lang="zh-TW" altLang="en-US" b="1" dirty="0">
              <a:solidFill>
                <a:srgbClr val="C00000"/>
              </a:solidFill>
            </a:endParaRPr>
          </a:p>
          <a:p>
            <a:pPr lvl="2">
              <a:spcBef>
                <a:spcPts val="1200"/>
              </a:spcBef>
            </a:pPr>
            <a:r>
              <a:rPr lang="zh-TW" altLang="en-US" dirty="0" smtClean="0"/>
              <a:t>每一</a:t>
            </a:r>
            <a:r>
              <a:rPr lang="zh-TW" altLang="en-US" dirty="0"/>
              <a:t>個中文字都必須當作一個符號並以不同的二進位碼來代表。</a:t>
            </a:r>
          </a:p>
          <a:p>
            <a:pPr lvl="2">
              <a:spcBef>
                <a:spcPts val="1200"/>
              </a:spcBef>
            </a:pPr>
            <a:r>
              <a:rPr lang="zh-TW" altLang="en-US" dirty="0" smtClean="0"/>
              <a:t>台灣</a:t>
            </a:r>
            <a:r>
              <a:rPr lang="zh-TW" altLang="en-US" dirty="0"/>
              <a:t>目前使用最普遍的中文</a:t>
            </a:r>
            <a:r>
              <a:rPr lang="zh-TW" altLang="en-US" dirty="0" smtClean="0"/>
              <a:t>碼。</a:t>
            </a:r>
            <a:endParaRPr lang="en-US" altLang="zh-TW" dirty="0" smtClean="0"/>
          </a:p>
          <a:p>
            <a:pPr lvl="2">
              <a:spcBef>
                <a:spcPts val="1200"/>
              </a:spcBef>
            </a:pPr>
            <a:r>
              <a:rPr lang="zh-TW" altLang="en-US" dirty="0" smtClean="0"/>
              <a:t>使用</a:t>
            </a:r>
            <a:r>
              <a:rPr lang="en-US" altLang="zh-TW" dirty="0" smtClean="0">
                <a:solidFill>
                  <a:srgbClr val="FF0000"/>
                </a:solidFill>
              </a:rPr>
              <a:t>16</a:t>
            </a:r>
            <a:r>
              <a:rPr lang="zh-TW" altLang="en-US" dirty="0" smtClean="0">
                <a:solidFill>
                  <a:srgbClr val="FF0000"/>
                </a:solidFill>
              </a:rPr>
              <a:t>個位</a:t>
            </a:r>
            <a:r>
              <a:rPr lang="zh-TW" altLang="en-US" dirty="0">
                <a:solidFill>
                  <a:srgbClr val="FF0000"/>
                </a:solidFill>
              </a:rPr>
              <a:t>元</a:t>
            </a:r>
            <a:r>
              <a:rPr lang="zh-TW" altLang="en-US" dirty="0"/>
              <a:t>編碼，理論上可以產生</a:t>
            </a:r>
            <a:r>
              <a:rPr lang="en-US" altLang="zh-TW" dirty="0" smtClean="0"/>
              <a:t>2</a:t>
            </a:r>
            <a:r>
              <a:rPr lang="en-US" altLang="zh-TW" baseline="30000" dirty="0" smtClean="0"/>
              <a:t>16</a:t>
            </a:r>
            <a:r>
              <a:rPr lang="zh-TW" altLang="en-US" dirty="0" smtClean="0"/>
              <a:t>種組合。</a:t>
            </a:r>
            <a:endParaRPr lang="en-US" altLang="zh-TW" dirty="0" smtClean="0"/>
          </a:p>
        </p:txBody>
      </p:sp>
      <p:sp>
        <p:nvSpPr>
          <p:cNvPr id="5" name="文字方塊 4"/>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86</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6" name="文字方塊 5"/>
          <p:cNvSpPr txBox="1"/>
          <p:nvPr/>
        </p:nvSpPr>
        <p:spPr>
          <a:xfrm>
            <a:off x="6299504" y="895633"/>
            <a:ext cx="141577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文字編碼</a:t>
            </a:r>
            <a:endParaRPr lang="zh-TW" altLang="en-US" sz="2400" dirty="0">
              <a:solidFill>
                <a:schemeClr val="accent5">
                  <a:lumMod val="20000"/>
                  <a:lumOff val="80000"/>
                </a:schemeClr>
              </a:solidFill>
              <a:latin typeface="微軟正黑體" pitchFamily="34" charset="-120"/>
              <a:ea typeface="微軟正黑體" pitchFamily="34" charset="-120"/>
            </a:endParaRPr>
          </a:p>
        </p:txBody>
      </p:sp>
      <p:grpSp>
        <p:nvGrpSpPr>
          <p:cNvPr id="8" name="群組 7"/>
          <p:cNvGrpSpPr/>
          <p:nvPr/>
        </p:nvGrpSpPr>
        <p:grpSpPr>
          <a:xfrm>
            <a:off x="0" y="6065909"/>
            <a:ext cx="3528312" cy="792088"/>
            <a:chOff x="184830" y="2023787"/>
            <a:chExt cx="4650787" cy="932613"/>
          </a:xfrm>
        </p:grpSpPr>
        <p:sp>
          <p:nvSpPr>
            <p:cNvPr id="9" name="矩形 8">
              <a:hlinkClick r:id="rId3"/>
            </p:cNvPr>
            <p:cNvSpPr/>
            <p:nvPr/>
          </p:nvSpPr>
          <p:spPr>
            <a:xfrm>
              <a:off x="731530" y="2363585"/>
              <a:ext cx="3724527" cy="423868"/>
            </a:xfrm>
            <a:prstGeom prst="rect">
              <a:avLst/>
            </a:prstGeom>
          </p:spPr>
          <p:style>
            <a:lnRef idx="3">
              <a:schemeClr val="lt1"/>
            </a:lnRef>
            <a:fillRef idx="1">
              <a:schemeClr val="accent5"/>
            </a:fillRef>
            <a:effectRef idx="1">
              <a:schemeClr val="accent5"/>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網站：</a:t>
              </a:r>
              <a:r>
                <a:rPr lang="en-US" altLang="zh-TW" b="1" dirty="0" smtClean="0">
                  <a:latin typeface="微軟正黑體" pitchFamily="34" charset="-120"/>
                  <a:ea typeface="微軟正黑體" pitchFamily="34" charset="-120"/>
                </a:rPr>
                <a:t>BIG 5</a:t>
              </a:r>
              <a:r>
                <a:rPr lang="zh-TW" altLang="en-US" b="1" dirty="0" smtClean="0">
                  <a:latin typeface="微軟正黑體" pitchFamily="34" charset="-120"/>
                  <a:ea typeface="微軟正黑體" pitchFamily="34" charset="-120"/>
                </a:rPr>
                <a:t>系統查詢</a:t>
              </a:r>
            </a:p>
          </p:txBody>
        </p:sp>
        <p:pic>
          <p:nvPicPr>
            <p:cNvPr id="10" name="Picture 4" descr="C:\Documents and Settings\Chen\My Documents\1.pn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4830" y="2023787"/>
              <a:ext cx="949056" cy="8477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Documents and Settings\Chen\My Documents\2.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86561" y="2108664"/>
              <a:ext cx="949056"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2434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sp>
        <p:nvSpPr>
          <p:cNvPr id="3" name="內容版面配置區 2"/>
          <p:cNvSpPr>
            <a:spLocks noGrp="1"/>
          </p:cNvSpPr>
          <p:nvPr>
            <p:ph idx="1"/>
          </p:nvPr>
        </p:nvSpPr>
        <p:spPr>
          <a:prstGeom prst="rect">
            <a:avLst/>
          </a:prstGeom>
        </p:spPr>
        <p:txBody>
          <a:bodyPr>
            <a:normAutofit/>
          </a:bodyPr>
          <a:lstStyle/>
          <a:p>
            <a:pPr lvl="1">
              <a:spcBef>
                <a:spcPts val="1200"/>
              </a:spcBef>
            </a:pPr>
            <a:r>
              <a:rPr lang="zh-TW" altLang="en-US" b="1" dirty="0" smtClean="0">
                <a:solidFill>
                  <a:srgbClr val="C00000"/>
                </a:solidFill>
              </a:rPr>
              <a:t>萬國碼</a:t>
            </a:r>
            <a:r>
              <a:rPr lang="en-US" altLang="zh-TW" b="1" dirty="0" smtClean="0">
                <a:solidFill>
                  <a:srgbClr val="C00000"/>
                </a:solidFill>
              </a:rPr>
              <a:t>(Unicode)</a:t>
            </a:r>
            <a:endParaRPr lang="en-US" altLang="zh-TW" b="1" dirty="0">
              <a:solidFill>
                <a:srgbClr val="C00000"/>
              </a:solidFill>
            </a:endParaRPr>
          </a:p>
          <a:p>
            <a:pPr lvl="2">
              <a:spcBef>
                <a:spcPts val="1200"/>
              </a:spcBef>
            </a:pPr>
            <a:r>
              <a:rPr lang="zh-TW" altLang="en-US" dirty="0" smtClean="0"/>
              <a:t>對</a:t>
            </a:r>
            <a:r>
              <a:rPr lang="zh-TW" altLang="en-US" dirty="0"/>
              <a:t>世界上大部分的文字系統進行整理、編碼，使得電腦能呈現和處理多國文字</a:t>
            </a:r>
            <a:r>
              <a:rPr lang="zh-TW" altLang="en-US" dirty="0" smtClean="0"/>
              <a:t>。</a:t>
            </a:r>
            <a:endParaRPr lang="en-US" altLang="zh-TW" dirty="0" smtClean="0"/>
          </a:p>
          <a:p>
            <a:pPr lvl="2">
              <a:spcBef>
                <a:spcPts val="1200"/>
              </a:spcBef>
            </a:pPr>
            <a:endParaRPr lang="en-US" altLang="zh-TW" dirty="0"/>
          </a:p>
        </p:txBody>
      </p:sp>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86</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7" name="文字方塊 6"/>
          <p:cNvSpPr txBox="1"/>
          <p:nvPr/>
        </p:nvSpPr>
        <p:spPr>
          <a:xfrm>
            <a:off x="6299504" y="895633"/>
            <a:ext cx="141577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文字編碼</a:t>
            </a:r>
            <a:endParaRPr lang="zh-TW" altLang="en-US" sz="2400" dirty="0">
              <a:solidFill>
                <a:schemeClr val="accent5">
                  <a:lumMod val="20000"/>
                  <a:lumOff val="80000"/>
                </a:schemeClr>
              </a:solidFill>
              <a:latin typeface="微軟正黑體" pitchFamily="34" charset="-120"/>
              <a:ea typeface="微軟正黑體" pitchFamily="34" charset="-120"/>
            </a:endParaRPr>
          </a:p>
        </p:txBody>
      </p:sp>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7664" y="3069360"/>
            <a:ext cx="6087427" cy="3600000"/>
          </a:xfrm>
          <a:prstGeom prst="rect">
            <a:avLst/>
          </a:prstGeom>
          <a:noFill/>
          <a:ln w="9525">
            <a:noFill/>
            <a:miter lim="800000"/>
            <a:headEnd/>
            <a:tailEnd/>
          </a:ln>
        </p:spPr>
      </p:pic>
      <p:sp>
        <p:nvSpPr>
          <p:cNvPr id="13" name="圓角矩形 12"/>
          <p:cNvSpPr/>
          <p:nvPr/>
        </p:nvSpPr>
        <p:spPr>
          <a:xfrm>
            <a:off x="5724128" y="4473544"/>
            <a:ext cx="1944216" cy="252000"/>
          </a:xfrm>
          <a:prstGeom prst="roundRect">
            <a:avLst>
              <a:gd name="adj" fmla="val 8828"/>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14"/>
          <p:cNvSpPr/>
          <p:nvPr/>
        </p:nvSpPr>
        <p:spPr>
          <a:xfrm>
            <a:off x="4283968" y="5013576"/>
            <a:ext cx="1548000" cy="252000"/>
          </a:xfrm>
          <a:prstGeom prst="roundRect">
            <a:avLst>
              <a:gd name="adj" fmla="val 8828"/>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3131840" y="3285008"/>
            <a:ext cx="1296000" cy="216000"/>
          </a:xfrm>
          <a:prstGeom prst="roundRect">
            <a:avLst>
              <a:gd name="adj" fmla="val 8828"/>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11760" y="2861320"/>
            <a:ext cx="2808312" cy="1071736"/>
          </a:xfrm>
          <a:prstGeom prst="ellipse">
            <a:avLst/>
          </a:prstGeom>
          <a:ln w="57150">
            <a:solidFill>
              <a:srgbClr val="FF0066"/>
            </a:solidFill>
          </a:ln>
          <a:effectLst/>
        </p:spPr>
      </p:pic>
    </p:spTree>
    <p:extLst>
      <p:ext uri="{BB962C8B-B14F-4D97-AF65-F5344CB8AC3E}">
        <p14:creationId xmlns:p14="http://schemas.microsoft.com/office/powerpoint/2010/main" val="4133555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Right)">
                                      <p:cBhvr>
                                        <p:cTn id="11" dur="1000"/>
                                        <p:tgtEl>
                                          <p:spTgt spid="15"/>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1000"/>
                                        <p:tgtEl>
                                          <p:spTgt spid="1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課外補充</a:t>
            </a:r>
            <a:endParaRPr lang="zh-TW" altLang="en-US" dirty="0"/>
          </a:p>
        </p:txBody>
      </p:sp>
      <p:sp>
        <p:nvSpPr>
          <p:cNvPr id="5" name="內容版面配置區 4"/>
          <p:cNvSpPr>
            <a:spLocks noGrp="1"/>
          </p:cNvSpPr>
          <p:nvPr>
            <p:ph idx="1"/>
          </p:nvPr>
        </p:nvSpPr>
        <p:spPr/>
        <p:txBody>
          <a:bodyPr/>
          <a:lstStyle/>
          <a:p>
            <a:pPr>
              <a:spcBef>
                <a:spcPts val="1200"/>
              </a:spcBef>
            </a:pPr>
            <a:r>
              <a:rPr lang="zh-TW" altLang="en-US" b="1" dirty="0" smtClean="0">
                <a:solidFill>
                  <a:srgbClr val="008000"/>
                </a:solidFill>
              </a:rPr>
              <a:t>常見的</a:t>
            </a:r>
            <a:r>
              <a:rPr lang="en-US" altLang="zh-TW" b="1" dirty="0" smtClean="0">
                <a:solidFill>
                  <a:srgbClr val="008000"/>
                </a:solidFill>
              </a:rPr>
              <a:t>Unicode </a:t>
            </a:r>
            <a:r>
              <a:rPr lang="zh-TW" altLang="en-US" b="1" dirty="0" smtClean="0">
                <a:solidFill>
                  <a:srgbClr val="008000"/>
                </a:solidFill>
              </a:rPr>
              <a:t>編碼方式</a:t>
            </a:r>
            <a:endParaRPr lang="en-US" altLang="zh-TW" b="1" dirty="0" smtClean="0">
              <a:solidFill>
                <a:srgbClr val="008000"/>
              </a:solidFill>
            </a:endParaRPr>
          </a:p>
        </p:txBody>
      </p:sp>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86</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graphicFrame>
        <p:nvGraphicFramePr>
          <p:cNvPr id="10" name="表格 9"/>
          <p:cNvGraphicFramePr>
            <a:graphicFrameLocks noGrp="1"/>
          </p:cNvGraphicFramePr>
          <p:nvPr/>
        </p:nvGraphicFramePr>
        <p:xfrm>
          <a:off x="683568" y="2132857"/>
          <a:ext cx="7920880" cy="1440159"/>
        </p:xfrm>
        <a:graphic>
          <a:graphicData uri="http://schemas.openxmlformats.org/drawingml/2006/table">
            <a:tbl>
              <a:tblPr firstRow="1" bandRow="1">
                <a:tableStyleId>{5A111915-BE36-4E01-A7E5-04B1672EAD32}</a:tableStyleId>
              </a:tblPr>
              <a:tblGrid>
                <a:gridCol w="2687426">
                  <a:extLst>
                    <a:ext uri="{9D8B030D-6E8A-4147-A177-3AD203B41FA5}">
                      <a16:colId xmlns:a16="http://schemas.microsoft.com/office/drawing/2014/main" val="20000"/>
                    </a:ext>
                  </a:extLst>
                </a:gridCol>
                <a:gridCol w="5233454">
                  <a:extLst>
                    <a:ext uri="{9D8B030D-6E8A-4147-A177-3AD203B41FA5}">
                      <a16:colId xmlns:a16="http://schemas.microsoft.com/office/drawing/2014/main" val="20001"/>
                    </a:ext>
                  </a:extLst>
                </a:gridCol>
              </a:tblGrid>
              <a:tr h="480053">
                <a:tc>
                  <a:txBody>
                    <a:bodyPr/>
                    <a:lstStyle/>
                    <a:p>
                      <a:pPr algn="ctr"/>
                      <a:r>
                        <a:rPr lang="en-US" altLang="zh-TW" sz="2000" b="1" dirty="0" smtClean="0">
                          <a:solidFill>
                            <a:schemeClr val="tx1"/>
                          </a:solidFill>
                          <a:latin typeface="微軟正黑體" pitchFamily="34" charset="-120"/>
                          <a:ea typeface="微軟正黑體" pitchFamily="34" charset="-120"/>
                        </a:rPr>
                        <a:t>UTF-8</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000" b="0" dirty="0" smtClean="0">
                          <a:solidFill>
                            <a:schemeClr val="tx1"/>
                          </a:solidFill>
                          <a:latin typeface="微軟正黑體" pitchFamily="34" charset="-120"/>
                          <a:ea typeface="微軟正黑體" pitchFamily="34" charset="-120"/>
                        </a:rPr>
                        <a:t>主要用於網頁編碼</a:t>
                      </a:r>
                      <a:endParaRPr lang="zh-TW" altLang="en-US" sz="2000" b="0" dirty="0">
                        <a:solidFill>
                          <a:schemeClr val="tx1"/>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480053">
                <a:tc>
                  <a:txBody>
                    <a:bodyPr/>
                    <a:lstStyle/>
                    <a:p>
                      <a:pPr algn="ctr"/>
                      <a:r>
                        <a:rPr lang="en-US" altLang="zh-TW" sz="2000" b="1" dirty="0" smtClean="0">
                          <a:solidFill>
                            <a:schemeClr val="tx1"/>
                          </a:solidFill>
                          <a:latin typeface="微軟正黑體" pitchFamily="34" charset="-120"/>
                          <a:ea typeface="微軟正黑體" pitchFamily="34" charset="-120"/>
                        </a:rPr>
                        <a:t>UTF-16</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rowSpan="2">
                  <a:txBody>
                    <a:bodyPr/>
                    <a:lstStyle/>
                    <a:p>
                      <a:pPr algn="ctr"/>
                      <a:r>
                        <a:rPr lang="zh-TW" altLang="en-US" sz="2000" b="0" dirty="0" smtClean="0">
                          <a:solidFill>
                            <a:schemeClr val="tx1"/>
                          </a:solidFill>
                          <a:latin typeface="微軟正黑體" pitchFamily="34" charset="-120"/>
                          <a:ea typeface="微軟正黑體" pitchFamily="34" charset="-120"/>
                        </a:rPr>
                        <a:t>主要用於資料庫編碼</a:t>
                      </a:r>
                      <a:endParaRPr lang="zh-TW" altLang="en-US" sz="2000" b="0" dirty="0">
                        <a:solidFill>
                          <a:schemeClr val="tx1"/>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480053">
                <a:tc>
                  <a:txBody>
                    <a:bodyPr/>
                    <a:lstStyle/>
                    <a:p>
                      <a:pPr algn="ctr"/>
                      <a:r>
                        <a:rPr lang="en-US" altLang="zh-TW" sz="2000" b="1" dirty="0" smtClean="0">
                          <a:solidFill>
                            <a:schemeClr val="tx1"/>
                          </a:solidFill>
                          <a:latin typeface="微軟正黑體" pitchFamily="34" charset="-120"/>
                          <a:ea typeface="微軟正黑體" pitchFamily="34" charset="-120"/>
                        </a:rPr>
                        <a:t>UTF-32</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vMerge="1">
                  <a:txBody>
                    <a:bodyPr/>
                    <a:lstStyle/>
                    <a:p>
                      <a:pPr algn="ctr"/>
                      <a:endParaRPr lang="zh-TW" altLang="en-US" sz="2400" b="0" dirty="0">
                        <a:solidFill>
                          <a:schemeClr val="tx1"/>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171" name="Picture 3" descr="C:\Users\Bill\Desktop\圖片 001.png"/>
          <p:cNvPicPr>
            <a:picLocks noChangeAspect="1" noChangeArrowheads="1"/>
          </p:cNvPicPr>
          <p:nvPr/>
        </p:nvPicPr>
        <p:blipFill>
          <a:blip r:embed="rId2" cstate="print"/>
          <a:srcRect/>
          <a:stretch>
            <a:fillRect/>
          </a:stretch>
        </p:blipFill>
        <p:spPr bwMode="auto">
          <a:xfrm>
            <a:off x="1979712" y="3717032"/>
            <a:ext cx="5286234" cy="2880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sp>
        <p:nvSpPr>
          <p:cNvPr id="3" name="內容版面配置區 2"/>
          <p:cNvSpPr>
            <a:spLocks noGrp="1"/>
          </p:cNvSpPr>
          <p:nvPr>
            <p:ph idx="1"/>
          </p:nvPr>
        </p:nvSpPr>
        <p:spPr>
          <a:prstGeom prst="rect">
            <a:avLst/>
          </a:prstGeom>
        </p:spPr>
        <p:txBody>
          <a:bodyPr>
            <a:normAutofit/>
          </a:bodyPr>
          <a:lstStyle/>
          <a:p>
            <a:r>
              <a:rPr lang="zh-TW" altLang="en-US" b="1" dirty="0">
                <a:solidFill>
                  <a:srgbClr val="008000"/>
                </a:solidFill>
              </a:rPr>
              <a:t>圖形</a:t>
            </a:r>
            <a:r>
              <a:rPr lang="zh-TW" altLang="en-US" b="1" dirty="0" smtClean="0">
                <a:solidFill>
                  <a:srgbClr val="008000"/>
                </a:solidFill>
              </a:rPr>
              <a:t>編碼</a:t>
            </a:r>
            <a:endParaRPr lang="en-US" altLang="zh-TW" b="1" dirty="0" smtClean="0">
              <a:solidFill>
                <a:srgbClr val="008000"/>
              </a:solidFill>
            </a:endParaRPr>
          </a:p>
          <a:p>
            <a:pPr lvl="1"/>
            <a:r>
              <a:rPr lang="zh-TW" altLang="en-US" dirty="0"/>
              <a:t>圖形編碼的基本</a:t>
            </a:r>
            <a:r>
              <a:rPr lang="zh-TW" altLang="en-US" dirty="0" smtClean="0"/>
              <a:t>步驟：</a:t>
            </a:r>
            <a:endParaRPr lang="zh-TW" alt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691" y="2636912"/>
            <a:ext cx="8985713" cy="32585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86</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86784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sp>
        <p:nvSpPr>
          <p:cNvPr id="3" name="內容版面配置區 2"/>
          <p:cNvSpPr>
            <a:spLocks noGrp="1"/>
          </p:cNvSpPr>
          <p:nvPr>
            <p:ph idx="1"/>
          </p:nvPr>
        </p:nvSpPr>
        <p:spPr>
          <a:prstGeom prst="rect">
            <a:avLst/>
          </a:prstGeom>
        </p:spPr>
        <p:txBody>
          <a:bodyPr>
            <a:normAutofit/>
          </a:bodyPr>
          <a:lstStyle/>
          <a:p>
            <a:pPr lvl="1">
              <a:spcBef>
                <a:spcPts val="1200"/>
              </a:spcBef>
            </a:pPr>
            <a:r>
              <a:rPr lang="zh-TW" altLang="en-US" dirty="0" smtClean="0"/>
              <a:t>若改用</a:t>
            </a:r>
            <a:r>
              <a:rPr lang="en-US" altLang="zh-TW" dirty="0"/>
              <a:t>20×20 </a:t>
            </a:r>
            <a:r>
              <a:rPr lang="zh-TW" altLang="en-US" dirty="0"/>
              <a:t>的方格紙</a:t>
            </a:r>
            <a:r>
              <a:rPr lang="zh-TW" altLang="en-US" dirty="0" smtClean="0"/>
              <a:t>來處理</a:t>
            </a:r>
            <a:r>
              <a:rPr lang="zh-TW" altLang="en-US" dirty="0"/>
              <a:t>圖片，會</a:t>
            </a:r>
            <a:r>
              <a:rPr lang="zh-TW" altLang="en-US" dirty="0" smtClean="0"/>
              <a:t>發現處理</a:t>
            </a:r>
            <a:r>
              <a:rPr lang="zh-TW" altLang="en-US" dirty="0"/>
              <a:t>後的結果變得更細緻也更加接近原來的</a:t>
            </a:r>
            <a:r>
              <a:rPr lang="zh-TW" altLang="en-US" dirty="0" smtClean="0"/>
              <a:t>圖片。</a:t>
            </a:r>
            <a:endParaRPr lang="en-US" altLang="zh-TW" dirty="0" smtClean="0"/>
          </a:p>
          <a:p>
            <a:pPr lvl="1">
              <a:spcBef>
                <a:spcPts val="1200"/>
              </a:spcBef>
            </a:pPr>
            <a:endParaRPr lang="en-US" altLang="zh-TW" dirty="0" smtClean="0"/>
          </a:p>
          <a:p>
            <a:pPr lvl="1">
              <a:spcBef>
                <a:spcPts val="1200"/>
              </a:spcBef>
            </a:pPr>
            <a:r>
              <a:rPr lang="zh-TW" altLang="en-US" dirty="0" smtClean="0"/>
              <a:t>當</a:t>
            </a:r>
            <a:r>
              <a:rPr lang="zh-TW" altLang="en-US" dirty="0" smtClean="0">
                <a:solidFill>
                  <a:srgbClr val="FF0000"/>
                </a:solidFill>
              </a:rPr>
              <a:t>解析度愈高</a:t>
            </a:r>
            <a:r>
              <a:rPr lang="zh-TW" altLang="en-US" dirty="0" smtClean="0"/>
              <a:t>時（方格</a:t>
            </a:r>
            <a:r>
              <a:rPr lang="en-US" altLang="zh-TW" dirty="0" smtClean="0"/>
              <a:t/>
            </a:r>
            <a:br>
              <a:rPr lang="en-US" altLang="zh-TW" dirty="0" smtClean="0"/>
            </a:br>
            <a:r>
              <a:rPr lang="zh-TW" altLang="en-US" dirty="0" smtClean="0"/>
              <a:t>愈密時），所能呈現的</a:t>
            </a:r>
            <a:r>
              <a:rPr lang="en-US" altLang="zh-TW" dirty="0" smtClean="0"/>
              <a:t/>
            </a:r>
            <a:br>
              <a:rPr lang="en-US" altLang="zh-TW" dirty="0" smtClean="0"/>
            </a:br>
            <a:r>
              <a:rPr lang="zh-TW" altLang="en-US" dirty="0" smtClean="0">
                <a:solidFill>
                  <a:srgbClr val="FF0000"/>
                </a:solidFill>
              </a:rPr>
              <a:t>圖片愈細緻</a:t>
            </a:r>
            <a:r>
              <a:rPr lang="zh-TW" altLang="en-US" dirty="0" smtClean="0"/>
              <a:t>，但也就需</a:t>
            </a:r>
            <a:endParaRPr lang="en-US" altLang="zh-TW" dirty="0" smtClean="0"/>
          </a:p>
          <a:p>
            <a:pPr lvl="1">
              <a:spcBef>
                <a:spcPts val="0"/>
              </a:spcBef>
              <a:buNone/>
            </a:pPr>
            <a:r>
              <a:rPr lang="en-US" altLang="zh-TW" dirty="0" smtClean="0"/>
              <a:t>	</a:t>
            </a:r>
            <a:r>
              <a:rPr lang="zh-TW" altLang="en-US" dirty="0" smtClean="0"/>
              <a:t>要更多的儲存空間。</a:t>
            </a:r>
            <a:endParaRPr lang="zh-TW" altLang="en-US" dirty="0"/>
          </a:p>
        </p:txBody>
      </p:sp>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87</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7" name="文字方塊 6"/>
          <p:cNvSpPr txBox="1"/>
          <p:nvPr/>
        </p:nvSpPr>
        <p:spPr>
          <a:xfrm>
            <a:off x="6299506" y="895633"/>
            <a:ext cx="141577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圖形編碼</a:t>
            </a:r>
            <a:endParaRPr lang="zh-TW" altLang="en-US" sz="2400" dirty="0">
              <a:solidFill>
                <a:schemeClr val="accent5">
                  <a:lumMod val="20000"/>
                  <a:lumOff val="80000"/>
                </a:schemeClr>
              </a:solidFill>
              <a:latin typeface="微軟正黑體" pitchFamily="34" charset="-120"/>
              <a:ea typeface="微軟正黑體" pitchFamily="34" charset="-120"/>
            </a:endParaRPr>
          </a:p>
        </p:txBody>
      </p:sp>
      <p:pic>
        <p:nvPicPr>
          <p:cNvPr id="4" name="Picture 2" descr="C:\Users\Bill\Desktop\圖片 001.png"/>
          <p:cNvPicPr>
            <a:picLocks noChangeAspect="1" noChangeArrowheads="1"/>
          </p:cNvPicPr>
          <p:nvPr/>
        </p:nvPicPr>
        <p:blipFill>
          <a:blip r:embed="rId3" cstate="print"/>
          <a:srcRect/>
          <a:stretch>
            <a:fillRect/>
          </a:stretch>
        </p:blipFill>
        <p:spPr bwMode="auto">
          <a:xfrm>
            <a:off x="5004048" y="2598762"/>
            <a:ext cx="3638550" cy="3638550"/>
          </a:xfrm>
          <a:prstGeom prst="rect">
            <a:avLst/>
          </a:prstGeom>
          <a:noFill/>
        </p:spPr>
      </p:pic>
    </p:spTree>
    <p:extLst>
      <p:ext uri="{BB962C8B-B14F-4D97-AF65-F5344CB8AC3E}">
        <p14:creationId xmlns:p14="http://schemas.microsoft.com/office/powerpoint/2010/main" val="720071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prstGeom prst="rect">
            <a:avLst/>
          </a:prstGeom>
        </p:spPr>
        <p:txBody>
          <a:bodyPr>
            <a:normAutofit/>
          </a:bodyPr>
          <a:lstStyle/>
          <a:p>
            <a:pPr lvl="1"/>
            <a:r>
              <a:rPr lang="zh-TW" altLang="en-US" dirty="0"/>
              <a:t>若每一個方格都改以二個位元來表示，則每一方格的狀態便</a:t>
            </a:r>
            <a:r>
              <a:rPr lang="zh-TW" altLang="en-US" dirty="0" smtClean="0"/>
              <a:t>可以有</a:t>
            </a:r>
            <a:r>
              <a:rPr lang="zh-TW" altLang="en-US" dirty="0"/>
              <a:t>四種不同的</a:t>
            </a:r>
            <a:r>
              <a:rPr lang="zh-TW" altLang="en-US" dirty="0" smtClean="0"/>
              <a:t>變化，</a:t>
            </a:r>
            <a:r>
              <a:rPr lang="zh-TW" altLang="en-US" dirty="0"/>
              <a:t>這時便可處理簡單的四</a:t>
            </a:r>
            <a:r>
              <a:rPr lang="zh-TW" altLang="en-US" dirty="0" smtClean="0"/>
              <a:t>色圖片。</a:t>
            </a:r>
            <a:endParaRPr lang="en-US" altLang="zh-TW" dirty="0" smtClean="0"/>
          </a:p>
          <a:p>
            <a:pPr lvl="1"/>
            <a:endParaRPr lang="en-US" altLang="zh-TW" dirty="0" smtClean="0"/>
          </a:p>
          <a:p>
            <a:pPr lvl="1"/>
            <a:r>
              <a:rPr lang="zh-TW" altLang="en-US" dirty="0" smtClean="0"/>
              <a:t>當用來</a:t>
            </a:r>
            <a:r>
              <a:rPr lang="zh-TW" altLang="en-US" dirty="0">
                <a:solidFill>
                  <a:srgbClr val="FF0000"/>
                </a:solidFill>
              </a:rPr>
              <a:t>表示方格的</a:t>
            </a:r>
            <a:r>
              <a:rPr lang="zh-TW" altLang="en-US" dirty="0" smtClean="0">
                <a:solidFill>
                  <a:srgbClr val="FF0000"/>
                </a:solidFill>
              </a:rPr>
              <a:t>位</a:t>
            </a:r>
            <a:r>
              <a:rPr lang="en-US" altLang="zh-TW" dirty="0" smtClean="0">
                <a:solidFill>
                  <a:srgbClr val="FF0000"/>
                </a:solidFill>
              </a:rPr>
              <a:t/>
            </a:r>
            <a:br>
              <a:rPr lang="en-US" altLang="zh-TW" dirty="0" smtClean="0">
                <a:solidFill>
                  <a:srgbClr val="FF0000"/>
                </a:solidFill>
              </a:rPr>
            </a:br>
            <a:r>
              <a:rPr lang="zh-TW" altLang="en-US" dirty="0" smtClean="0">
                <a:solidFill>
                  <a:srgbClr val="FF0000"/>
                </a:solidFill>
              </a:rPr>
              <a:t>元</a:t>
            </a:r>
            <a:r>
              <a:rPr lang="zh-TW" altLang="en-US" dirty="0">
                <a:solidFill>
                  <a:srgbClr val="FF0000"/>
                </a:solidFill>
              </a:rPr>
              <a:t>數愈多</a:t>
            </a:r>
            <a:r>
              <a:rPr lang="zh-TW" altLang="en-US" dirty="0"/>
              <a:t>時，圖片</a:t>
            </a:r>
            <a:r>
              <a:rPr lang="zh-TW" altLang="en-US" dirty="0" smtClean="0"/>
              <a:t>所</a:t>
            </a:r>
            <a:r>
              <a:rPr lang="en-US" altLang="zh-TW" dirty="0" smtClean="0"/>
              <a:t/>
            </a:r>
            <a:br>
              <a:rPr lang="en-US" altLang="zh-TW" dirty="0" smtClean="0"/>
            </a:br>
            <a:r>
              <a:rPr lang="zh-TW" altLang="en-US" dirty="0" smtClean="0"/>
              <a:t>能包含的</a:t>
            </a:r>
            <a:r>
              <a:rPr lang="zh-TW" altLang="en-US" dirty="0" smtClean="0">
                <a:solidFill>
                  <a:srgbClr val="FF0000"/>
                </a:solidFill>
              </a:rPr>
              <a:t>色彩愈豐富</a:t>
            </a:r>
            <a:endParaRPr lang="en-US" altLang="zh-TW" dirty="0" smtClean="0">
              <a:solidFill>
                <a:srgbClr val="FF0000"/>
              </a:solidFill>
            </a:endParaRPr>
          </a:p>
          <a:p>
            <a:pPr lvl="1">
              <a:spcBef>
                <a:spcPts val="0"/>
              </a:spcBef>
              <a:buNone/>
            </a:pPr>
            <a:r>
              <a:rPr lang="en-US" altLang="zh-TW" dirty="0" smtClean="0">
                <a:solidFill>
                  <a:srgbClr val="FF0000"/>
                </a:solidFill>
              </a:rPr>
              <a:t>	</a:t>
            </a:r>
            <a:r>
              <a:rPr lang="zh-TW" altLang="en-US" dirty="0" smtClean="0"/>
              <a:t>，</a:t>
            </a:r>
            <a:r>
              <a:rPr lang="zh-TW" altLang="en-US" dirty="0"/>
              <a:t>但相對也</a:t>
            </a:r>
            <a:r>
              <a:rPr lang="zh-TW" altLang="en-US" dirty="0" smtClean="0"/>
              <a:t>佔用愈多</a:t>
            </a:r>
            <a:endParaRPr lang="en-US" altLang="zh-TW" dirty="0" smtClean="0"/>
          </a:p>
          <a:p>
            <a:pPr lvl="1">
              <a:spcBef>
                <a:spcPts val="0"/>
              </a:spcBef>
              <a:buNone/>
            </a:pPr>
            <a:r>
              <a:rPr lang="en-US" altLang="zh-TW" dirty="0" smtClean="0"/>
              <a:t>	</a:t>
            </a:r>
            <a:r>
              <a:rPr lang="zh-TW" altLang="en-US" dirty="0" smtClean="0"/>
              <a:t>的</a:t>
            </a:r>
            <a:r>
              <a:rPr lang="zh-TW" altLang="en-US" dirty="0"/>
              <a:t>儲存空間。</a:t>
            </a:r>
          </a:p>
        </p:txBody>
      </p:sp>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87</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7" name="文字方塊 6"/>
          <p:cNvSpPr txBox="1"/>
          <p:nvPr/>
        </p:nvSpPr>
        <p:spPr>
          <a:xfrm>
            <a:off x="6299506" y="895633"/>
            <a:ext cx="141577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圖形編碼</a:t>
            </a:r>
            <a:endParaRPr lang="zh-TW" altLang="en-US" sz="2400" dirty="0">
              <a:solidFill>
                <a:schemeClr val="accent5">
                  <a:lumMod val="20000"/>
                  <a:lumOff val="80000"/>
                </a:schemeClr>
              </a:solidFill>
              <a:latin typeface="微軟正黑體" pitchFamily="34" charset="-120"/>
              <a:ea typeface="微軟正黑體" pitchFamily="34" charset="-120"/>
            </a:endParaRPr>
          </a:p>
        </p:txBody>
      </p:sp>
      <p:pic>
        <p:nvPicPr>
          <p:cNvPr id="1026" name="Picture 2" descr="C:\Users\Bill\Desktop\圖片 002.png"/>
          <p:cNvPicPr>
            <a:picLocks noChangeAspect="1" noChangeArrowheads="1"/>
          </p:cNvPicPr>
          <p:nvPr/>
        </p:nvPicPr>
        <p:blipFill>
          <a:blip r:embed="rId3" cstate="print"/>
          <a:srcRect/>
          <a:stretch>
            <a:fillRect/>
          </a:stretch>
        </p:blipFill>
        <p:spPr bwMode="auto">
          <a:xfrm>
            <a:off x="5004048" y="2598762"/>
            <a:ext cx="3638550" cy="3638550"/>
          </a:xfrm>
          <a:prstGeom prst="rect">
            <a:avLst/>
          </a:prstGeom>
          <a:noFill/>
        </p:spPr>
      </p:pic>
    </p:spTree>
    <p:extLst>
      <p:ext uri="{BB962C8B-B14F-4D97-AF65-F5344CB8AC3E}">
        <p14:creationId xmlns:p14="http://schemas.microsoft.com/office/powerpoint/2010/main" val="2073278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sp>
        <p:nvSpPr>
          <p:cNvPr id="3" name="內容版面配置區 2"/>
          <p:cNvSpPr>
            <a:spLocks noGrp="1"/>
          </p:cNvSpPr>
          <p:nvPr>
            <p:ph idx="1"/>
          </p:nvPr>
        </p:nvSpPr>
        <p:spPr>
          <a:prstGeom prst="rect">
            <a:avLst/>
          </a:prstGeom>
        </p:spPr>
        <p:txBody>
          <a:bodyPr>
            <a:normAutofit/>
          </a:bodyPr>
          <a:lstStyle/>
          <a:p>
            <a:r>
              <a:rPr lang="zh-TW" altLang="en-US" b="1" dirty="0">
                <a:solidFill>
                  <a:srgbClr val="008000"/>
                </a:solidFill>
              </a:rPr>
              <a:t>圖片</a:t>
            </a:r>
            <a:r>
              <a:rPr lang="zh-TW" altLang="en-US" b="1" dirty="0" smtClean="0">
                <a:solidFill>
                  <a:srgbClr val="008000"/>
                </a:solidFill>
              </a:rPr>
              <a:t>類型</a:t>
            </a:r>
            <a:endParaRPr lang="en-US" altLang="zh-TW" b="1" dirty="0" smtClean="0">
              <a:solidFill>
                <a:srgbClr val="008000"/>
              </a:solidFill>
            </a:endParaRPr>
          </a:p>
          <a:p>
            <a:pPr lvl="1"/>
            <a:r>
              <a:rPr lang="zh-TW" altLang="en-US" b="1" dirty="0" smtClean="0">
                <a:solidFill>
                  <a:srgbClr val="C00000"/>
                </a:solidFill>
              </a:rPr>
              <a:t>點</a:t>
            </a:r>
            <a:r>
              <a:rPr lang="zh-TW" altLang="en-US" b="1" dirty="0">
                <a:solidFill>
                  <a:srgbClr val="C00000"/>
                </a:solidFill>
              </a:rPr>
              <a:t>陣</a:t>
            </a:r>
            <a:r>
              <a:rPr lang="zh-TW" altLang="en-US" b="1" dirty="0" smtClean="0">
                <a:solidFill>
                  <a:srgbClr val="C00000"/>
                </a:solidFill>
              </a:rPr>
              <a:t>圖</a:t>
            </a:r>
            <a:endParaRPr lang="en-US" altLang="zh-TW" b="1" dirty="0" smtClean="0">
              <a:solidFill>
                <a:srgbClr val="C00000"/>
              </a:solidFill>
            </a:endParaRPr>
          </a:p>
          <a:p>
            <a:pPr lvl="2"/>
            <a:r>
              <a:rPr lang="zh-TW" altLang="en-US" dirty="0" smtClean="0"/>
              <a:t>利用</a:t>
            </a:r>
            <a:r>
              <a:rPr lang="zh-TW" altLang="en-US" dirty="0">
                <a:solidFill>
                  <a:srgbClr val="FF0000"/>
                </a:solidFill>
              </a:rPr>
              <a:t>像素</a:t>
            </a:r>
            <a:r>
              <a:rPr lang="en-US" altLang="zh-TW" dirty="0">
                <a:solidFill>
                  <a:srgbClr val="FF0000"/>
                </a:solidFill>
              </a:rPr>
              <a:t>(pixel</a:t>
            </a:r>
            <a:r>
              <a:rPr lang="en-US" altLang="zh-TW" dirty="0" smtClean="0">
                <a:solidFill>
                  <a:srgbClr val="FF0000"/>
                </a:solidFill>
              </a:rPr>
              <a:t>)</a:t>
            </a:r>
            <a:r>
              <a:rPr lang="zh-TW" altLang="en-US" dirty="0" smtClean="0"/>
              <a:t>矩陣</a:t>
            </a:r>
            <a:r>
              <a:rPr lang="zh-TW" altLang="en-US" dirty="0"/>
              <a:t>來呈現</a:t>
            </a:r>
            <a:r>
              <a:rPr lang="zh-TW" altLang="en-US" dirty="0" smtClean="0"/>
              <a:t>影像。當</a:t>
            </a:r>
            <a:r>
              <a:rPr lang="zh-TW" altLang="en-US" dirty="0"/>
              <a:t>單位面積內的像素越多，則代表解析度越高</a:t>
            </a:r>
            <a:r>
              <a:rPr lang="zh-TW" altLang="en-US" dirty="0" smtClean="0"/>
              <a:t>，但</a:t>
            </a:r>
            <a:r>
              <a:rPr lang="zh-TW" altLang="en-US" dirty="0"/>
              <a:t>相對之下檔案容量也較大</a:t>
            </a:r>
            <a:r>
              <a:rPr lang="zh-TW" altLang="en-US" dirty="0" smtClean="0"/>
              <a:t>。</a:t>
            </a:r>
            <a:endParaRPr lang="en-US" altLang="zh-TW"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39752" y="3571876"/>
            <a:ext cx="4752528" cy="275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字方塊 9"/>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87</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2739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sp>
        <p:nvSpPr>
          <p:cNvPr id="3" name="內容版面配置區 2"/>
          <p:cNvSpPr>
            <a:spLocks noGrp="1"/>
          </p:cNvSpPr>
          <p:nvPr>
            <p:ph idx="1"/>
          </p:nvPr>
        </p:nvSpPr>
        <p:spPr>
          <a:prstGeom prst="rect">
            <a:avLst/>
          </a:prstGeom>
        </p:spPr>
        <p:txBody>
          <a:bodyPr>
            <a:normAutofit/>
          </a:bodyPr>
          <a:lstStyle/>
          <a:p>
            <a:pPr lvl="1"/>
            <a:r>
              <a:rPr lang="zh-TW" altLang="en-US" b="1" dirty="0" smtClean="0">
                <a:solidFill>
                  <a:srgbClr val="C00000"/>
                </a:solidFill>
              </a:rPr>
              <a:t>向量圖</a:t>
            </a:r>
            <a:endParaRPr lang="en-US" altLang="zh-TW" b="1" dirty="0" smtClean="0">
              <a:solidFill>
                <a:srgbClr val="C00000"/>
              </a:solidFill>
            </a:endParaRPr>
          </a:p>
          <a:p>
            <a:pPr lvl="2"/>
            <a:r>
              <a:rPr lang="zh-TW" altLang="en-US" dirty="0" smtClean="0"/>
              <a:t>以</a:t>
            </a:r>
            <a:r>
              <a:rPr lang="zh-TW" altLang="en-US" dirty="0"/>
              <a:t>點、直線或曲線等數學</a:t>
            </a:r>
            <a:r>
              <a:rPr lang="zh-TW" altLang="en-US" dirty="0" smtClean="0"/>
              <a:t>方程式</a:t>
            </a:r>
            <a:r>
              <a:rPr lang="zh-TW" altLang="en-US" dirty="0"/>
              <a:t>構成的圖像，與解析度無關，因此放大或縮小向量圖時，圖像不會遺失細節或</a:t>
            </a:r>
            <a:r>
              <a:rPr lang="zh-TW" altLang="en-US" dirty="0" smtClean="0"/>
              <a:t>清晰度。</a:t>
            </a:r>
            <a:endParaRPr lang="zh-TW" altLang="en-US" dirty="0"/>
          </a:p>
        </p:txBody>
      </p:sp>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87</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7" name="文字方塊 6"/>
          <p:cNvSpPr txBox="1"/>
          <p:nvPr/>
        </p:nvSpPr>
        <p:spPr>
          <a:xfrm>
            <a:off x="6299508" y="895633"/>
            <a:ext cx="141577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圖片類型</a:t>
            </a:r>
            <a:endParaRPr lang="zh-TW" altLang="en-US" sz="2400" dirty="0">
              <a:solidFill>
                <a:schemeClr val="accent5">
                  <a:lumMod val="20000"/>
                  <a:lumOff val="80000"/>
                </a:schemeClr>
              </a:solidFill>
              <a:latin typeface="微軟正黑體" pitchFamily="34" charset="-120"/>
              <a:ea typeface="微軟正黑體" pitchFamily="34" charset="-120"/>
            </a:endParaRPr>
          </a:p>
        </p:txBody>
      </p:sp>
      <p:pic>
        <p:nvPicPr>
          <p:cNvPr id="3074" name="Picture 2" descr="C:\Users\Bill\Desktop\圖片 00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67744" y="3212976"/>
            <a:ext cx="5270331" cy="3063600"/>
          </a:xfrm>
          <a:prstGeom prst="rect">
            <a:avLst/>
          </a:prstGeom>
          <a:noFill/>
        </p:spPr>
      </p:pic>
    </p:spTree>
    <p:extLst>
      <p:ext uri="{BB962C8B-B14F-4D97-AF65-F5344CB8AC3E}">
        <p14:creationId xmlns:p14="http://schemas.microsoft.com/office/powerpoint/2010/main" val="181790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 </a:t>
            </a:r>
            <a:r>
              <a:rPr lang="zh-TW" altLang="en-US" dirty="0" smtClean="0"/>
              <a:t>電腦軟體</a:t>
            </a:r>
            <a:endParaRPr lang="zh-TW" altLang="en-US" dirty="0"/>
          </a:p>
        </p:txBody>
      </p:sp>
      <p:sp>
        <p:nvSpPr>
          <p:cNvPr id="3" name="內容版面配置區 2"/>
          <p:cNvSpPr>
            <a:spLocks noGrp="1"/>
          </p:cNvSpPr>
          <p:nvPr>
            <p:ph idx="1"/>
          </p:nvPr>
        </p:nvSpPr>
        <p:spPr/>
        <p:txBody>
          <a:bodyPr/>
          <a:lstStyle/>
          <a:p>
            <a:r>
              <a:rPr lang="zh-TW" altLang="en-US" dirty="0" smtClean="0"/>
              <a:t>作業系統對電腦的管理相當重要，使整個電腦能夠順利運作。</a:t>
            </a:r>
            <a:endParaRPr lang="en-US" altLang="zh-TW" dirty="0" smtClean="0"/>
          </a:p>
          <a:p>
            <a:pPr lvl="1"/>
            <a:r>
              <a:rPr lang="zh-TW" altLang="en-US" dirty="0" smtClean="0">
                <a:solidFill>
                  <a:schemeClr val="tx1">
                    <a:lumMod val="50000"/>
                    <a:lumOff val="50000"/>
                  </a:schemeClr>
                </a:solidFill>
              </a:rPr>
              <a:t>扮演軟體與硬體之間的溝通橋樑</a:t>
            </a:r>
            <a:endParaRPr lang="en-US" altLang="zh-TW" dirty="0" smtClean="0">
              <a:solidFill>
                <a:schemeClr val="tx1">
                  <a:lumMod val="50000"/>
                  <a:lumOff val="50000"/>
                </a:schemeClr>
              </a:solidFill>
            </a:endParaRPr>
          </a:p>
          <a:p>
            <a:pPr lvl="1"/>
            <a:r>
              <a:rPr lang="zh-TW" altLang="en-US" dirty="0" smtClean="0">
                <a:solidFill>
                  <a:schemeClr val="tx1">
                    <a:lumMod val="50000"/>
                    <a:lumOff val="50000"/>
                  </a:schemeClr>
                </a:solidFill>
              </a:rPr>
              <a:t>負責管理軟體與硬體的資源分配</a:t>
            </a:r>
            <a:endParaRPr lang="en-US" altLang="zh-TW" dirty="0" smtClean="0">
              <a:solidFill>
                <a:schemeClr val="tx1">
                  <a:lumMod val="50000"/>
                  <a:lumOff val="50000"/>
                </a:schemeClr>
              </a:solidFill>
            </a:endParaRPr>
          </a:p>
          <a:p>
            <a:pPr>
              <a:buNone/>
            </a:pPr>
            <a:endParaRPr lang="en-US" altLang="zh-TW" dirty="0" smtClean="0"/>
          </a:p>
        </p:txBody>
      </p:sp>
      <p:sp>
        <p:nvSpPr>
          <p:cNvPr id="4" name="文字方塊 3"/>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83</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5" name="橢圓 4"/>
          <p:cNvSpPr/>
          <p:nvPr/>
        </p:nvSpPr>
        <p:spPr>
          <a:xfrm>
            <a:off x="5429256" y="3143248"/>
            <a:ext cx="3286148" cy="3286148"/>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graphicFrame>
        <p:nvGraphicFramePr>
          <p:cNvPr id="5" name="表格 4"/>
          <p:cNvGraphicFramePr>
            <a:graphicFrameLocks noGrp="1"/>
          </p:cNvGraphicFramePr>
          <p:nvPr>
            <p:extLst>
              <p:ext uri="{D42A27DB-BD31-4B8C-83A1-F6EECF244321}">
                <p14:modId xmlns:p14="http://schemas.microsoft.com/office/powerpoint/2010/main" val="730259993"/>
              </p:ext>
            </p:extLst>
          </p:nvPr>
        </p:nvGraphicFramePr>
        <p:xfrm>
          <a:off x="179512" y="1502824"/>
          <a:ext cx="8794504" cy="5152722"/>
        </p:xfrm>
        <a:graphic>
          <a:graphicData uri="http://schemas.openxmlformats.org/drawingml/2006/table">
            <a:tbl>
              <a:tblPr firstRow="1" bandRow="1">
                <a:tableStyleId>{5A111915-BE36-4E01-A7E5-04B1672EAD32}</a:tableStyleId>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9836">
                  <a:extLst>
                    <a:ext uri="{9D8B030D-6E8A-4147-A177-3AD203B41FA5}">
                      <a16:colId xmlns:a16="http://schemas.microsoft.com/office/drawing/2014/main" val="20002"/>
                    </a:ext>
                  </a:extLst>
                </a:gridCol>
                <a:gridCol w="5116396">
                  <a:extLst>
                    <a:ext uri="{9D8B030D-6E8A-4147-A177-3AD203B41FA5}">
                      <a16:colId xmlns:a16="http://schemas.microsoft.com/office/drawing/2014/main" val="20003"/>
                    </a:ext>
                  </a:extLst>
                </a:gridCol>
              </a:tblGrid>
              <a:tr h="460800">
                <a:tc>
                  <a:txBody>
                    <a:bodyPr/>
                    <a:lstStyle/>
                    <a:p>
                      <a:pPr algn="ctr"/>
                      <a:r>
                        <a:rPr lang="zh-TW" altLang="en-US" sz="2000" dirty="0" smtClean="0">
                          <a:latin typeface="微軟正黑體" pitchFamily="34" charset="-120"/>
                          <a:ea typeface="微軟正黑體" pitchFamily="34" charset="-120"/>
                        </a:rPr>
                        <a:t>影像格式</a:t>
                      </a: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影像類型</a:t>
                      </a:r>
                      <a:endParaRPr lang="zh-TW" altLang="en-US" sz="2000"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壓縮</a:t>
                      </a:r>
                      <a:endParaRPr lang="zh-TW" altLang="en-US" sz="2000"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說明</a:t>
                      </a:r>
                      <a:endParaRPr lang="zh-TW" altLang="en-US" sz="2000"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733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BMP</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5">
                  <a:txBody>
                    <a:bodyPr/>
                    <a:lstStyle/>
                    <a:p>
                      <a:pPr algn="ctr"/>
                      <a:r>
                        <a:rPr lang="zh-TW" altLang="en-US" sz="2000" dirty="0" smtClean="0">
                          <a:latin typeface="微軟正黑體" pitchFamily="34" charset="-120"/>
                          <a:ea typeface="微軟正黑體" pitchFamily="34" charset="-120"/>
                        </a:rPr>
                        <a:t>點陣圖</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無 壓 縮</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indent="-177800">
                        <a:buFont typeface="Arial" pitchFamily="34" charset="0"/>
                        <a:buChar char="•"/>
                      </a:pPr>
                      <a:r>
                        <a:rPr lang="zh-TW" altLang="en-US" sz="2000" dirty="0" smtClean="0">
                          <a:latin typeface="微軟正黑體" pitchFamily="34" charset="-120"/>
                          <a:ea typeface="微軟正黑體" pitchFamily="34" charset="-120"/>
                        </a:rPr>
                        <a:t>屬於</a:t>
                      </a:r>
                      <a:r>
                        <a:rPr lang="en-US" altLang="zh-TW" sz="2000" dirty="0" smtClean="0">
                          <a:latin typeface="微軟正黑體" pitchFamily="34" charset="-120"/>
                          <a:ea typeface="微軟正黑體" pitchFamily="34" charset="-120"/>
                        </a:rPr>
                        <a:t>Windows </a:t>
                      </a:r>
                      <a:r>
                        <a:rPr lang="zh-TW" altLang="en-US" sz="2000" dirty="0" smtClean="0">
                          <a:latin typeface="微軟正黑體" pitchFamily="34" charset="-120"/>
                          <a:ea typeface="微軟正黑體" pitchFamily="34" charset="-120"/>
                        </a:rPr>
                        <a:t>平台通用的影像格式。</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檔案容量比較大。</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8583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TIFF</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algn="ct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無 壓 縮</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indent="-177800">
                        <a:buFont typeface="Arial" pitchFamily="34" charset="0"/>
                        <a:buChar char="•"/>
                      </a:pPr>
                      <a:r>
                        <a:rPr lang="zh-TW" altLang="en-US" sz="2000" dirty="0" smtClean="0">
                          <a:latin typeface="微軟正黑體" pitchFamily="34" charset="-120"/>
                          <a:ea typeface="微軟正黑體" pitchFamily="34" charset="-120"/>
                        </a:rPr>
                        <a:t>屬於印刷排版的檔案格式。</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支援</a:t>
                      </a:r>
                      <a:r>
                        <a:rPr lang="en-US" altLang="zh-TW" sz="2000" dirty="0" smtClean="0">
                          <a:latin typeface="微軟正黑體" pitchFamily="34" charset="-120"/>
                          <a:ea typeface="微軟正黑體" pitchFamily="34" charset="-120"/>
                        </a:rPr>
                        <a:t>RGB</a:t>
                      </a:r>
                      <a:r>
                        <a:rPr lang="zh-TW" altLang="en-US" sz="2000" dirty="0" smtClean="0">
                          <a:latin typeface="微軟正黑體" pitchFamily="34" charset="-120"/>
                          <a:ea typeface="微軟正黑體" pitchFamily="34" charset="-120"/>
                        </a:rPr>
                        <a:t>與</a:t>
                      </a:r>
                      <a:r>
                        <a:rPr lang="en-US" altLang="zh-TW" sz="2000" dirty="0" smtClean="0">
                          <a:latin typeface="微軟正黑體" pitchFamily="34" charset="-120"/>
                          <a:ea typeface="微軟正黑體" pitchFamily="34" charset="-120"/>
                        </a:rPr>
                        <a:t>CMYK</a:t>
                      </a:r>
                      <a:r>
                        <a:rPr lang="zh-TW" altLang="en-US" sz="2000" dirty="0" smtClean="0">
                          <a:latin typeface="微軟正黑體" pitchFamily="34" charset="-120"/>
                          <a:ea typeface="微軟正黑體" pitchFamily="34" charset="-120"/>
                        </a:rPr>
                        <a:t>色彩模式。</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020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JPEG</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algn="ct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破 壞 性</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indent="-177800">
                        <a:buFont typeface="Arial" pitchFamily="34" charset="0"/>
                        <a:buChar char="•"/>
                      </a:pPr>
                      <a:r>
                        <a:rPr lang="zh-TW" altLang="en-US" sz="2000" dirty="0" smtClean="0">
                          <a:latin typeface="微軟正黑體" pitchFamily="34" charset="-120"/>
                          <a:ea typeface="微軟正黑體" pitchFamily="34" charset="-120"/>
                        </a:rPr>
                        <a:t>檔案容量較小。</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可包含全彩的顏色，適用於照片影像。</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網頁上常見的影像格式。</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020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GIF</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非破壞性</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indent="-177800">
                        <a:buFont typeface="Arial" pitchFamily="34" charset="0"/>
                        <a:buChar char="•"/>
                      </a:pPr>
                      <a:r>
                        <a:rPr lang="zh-TW" altLang="en-US" sz="2000" dirty="0" smtClean="0">
                          <a:latin typeface="微軟正黑體" pitchFamily="34" charset="-120"/>
                          <a:ea typeface="微軟正黑體" pitchFamily="34" charset="-120"/>
                        </a:rPr>
                        <a:t>屬於索引色的顏色格式，最多只含</a:t>
                      </a:r>
                      <a:r>
                        <a:rPr lang="en-US" altLang="zh-TW" sz="2000" dirty="0" smtClean="0">
                          <a:latin typeface="微軟正黑體" pitchFamily="34" charset="-120"/>
                          <a:ea typeface="微軟正黑體" pitchFamily="34" charset="-120"/>
                        </a:rPr>
                        <a:t>256 </a:t>
                      </a:r>
                      <a:r>
                        <a:rPr lang="zh-TW" altLang="en-US" sz="2000" dirty="0" smtClean="0">
                          <a:latin typeface="微軟正黑體" pitchFamily="34" charset="-120"/>
                          <a:ea typeface="微軟正黑體" pitchFamily="34" charset="-120"/>
                        </a:rPr>
                        <a:t>色。</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可包含透明及動畫效果。</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適用於卡通影像，為網頁上常見影像格式。</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1020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PNG</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非破壞性</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indent="-177800">
                        <a:buFont typeface="Arial" pitchFamily="34" charset="0"/>
                        <a:buChar char="•"/>
                      </a:pPr>
                      <a:r>
                        <a:rPr lang="zh-TW" altLang="en-US" sz="2000" dirty="0" smtClean="0">
                          <a:latin typeface="微軟正黑體" pitchFamily="34" charset="-120"/>
                          <a:ea typeface="微軟正黑體" pitchFamily="34" charset="-120"/>
                        </a:rPr>
                        <a:t>可包含全彩影像，並可建立透明效果。</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採用無失真演算法，品質較</a:t>
                      </a:r>
                      <a:r>
                        <a:rPr lang="en-US" altLang="zh-TW" sz="2000" dirty="0" smtClean="0">
                          <a:latin typeface="微軟正黑體" pitchFamily="34" charset="-120"/>
                          <a:ea typeface="微軟正黑體" pitchFamily="34" charset="-120"/>
                        </a:rPr>
                        <a:t>JPG </a:t>
                      </a:r>
                      <a:r>
                        <a:rPr lang="zh-TW" altLang="en-US" sz="2000" dirty="0" smtClean="0">
                          <a:latin typeface="微軟正黑體" pitchFamily="34" charset="-120"/>
                          <a:ea typeface="微軟正黑體" pitchFamily="34" charset="-120"/>
                        </a:rPr>
                        <a:t>格式佳。</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為網頁上常見的影像格式。</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文字方塊 5"/>
          <p:cNvSpPr txBox="1"/>
          <p:nvPr/>
        </p:nvSpPr>
        <p:spPr>
          <a:xfrm>
            <a:off x="5376178" y="895633"/>
            <a:ext cx="233910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常用的影像格式</a:t>
            </a:r>
            <a:endParaRPr lang="zh-TW" altLang="en-US" sz="2400" dirty="0">
              <a:solidFill>
                <a:schemeClr val="accent5">
                  <a:lumMod val="20000"/>
                  <a:lumOff val="80000"/>
                </a:schemeClr>
              </a:solidFill>
              <a:latin typeface="微軟正黑體" pitchFamily="34" charset="-120"/>
              <a:ea typeface="微軟正黑體" pitchFamily="34" charset="-120"/>
            </a:endParaRPr>
          </a:p>
        </p:txBody>
      </p:sp>
      <p:sp>
        <p:nvSpPr>
          <p:cNvPr id="7" name="文字方塊 6"/>
          <p:cNvSpPr txBox="1"/>
          <p:nvPr/>
        </p:nvSpPr>
        <p:spPr>
          <a:xfrm>
            <a:off x="7524328" y="6309320"/>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88</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413862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graphicFrame>
        <p:nvGraphicFramePr>
          <p:cNvPr id="5" name="表格 4"/>
          <p:cNvGraphicFramePr>
            <a:graphicFrameLocks noGrp="1"/>
          </p:cNvGraphicFramePr>
          <p:nvPr>
            <p:extLst>
              <p:ext uri="{D42A27DB-BD31-4B8C-83A1-F6EECF244321}">
                <p14:modId xmlns:p14="http://schemas.microsoft.com/office/powerpoint/2010/main" val="4111518622"/>
              </p:ext>
            </p:extLst>
          </p:nvPr>
        </p:nvGraphicFramePr>
        <p:xfrm>
          <a:off x="179512" y="1500174"/>
          <a:ext cx="8795072" cy="2899612"/>
        </p:xfrm>
        <a:graphic>
          <a:graphicData uri="http://schemas.openxmlformats.org/drawingml/2006/table">
            <a:tbl>
              <a:tblPr firstRow="1" bandRow="1">
                <a:tableStyleId>{5A111915-BE36-4E01-A7E5-04B1672EAD32}</a:tableStyleId>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31200">
                  <a:extLst>
                    <a:ext uri="{9D8B030D-6E8A-4147-A177-3AD203B41FA5}">
                      <a16:colId xmlns:a16="http://schemas.microsoft.com/office/drawing/2014/main" val="20002"/>
                    </a:ext>
                  </a:extLst>
                </a:gridCol>
                <a:gridCol w="5115600">
                  <a:extLst>
                    <a:ext uri="{9D8B030D-6E8A-4147-A177-3AD203B41FA5}">
                      <a16:colId xmlns:a16="http://schemas.microsoft.com/office/drawing/2014/main" val="20003"/>
                    </a:ext>
                  </a:extLst>
                </a:gridCol>
              </a:tblGrid>
              <a:tr h="459694">
                <a:tc>
                  <a:txBody>
                    <a:bodyPr/>
                    <a:lstStyle/>
                    <a:p>
                      <a:pPr algn="ctr"/>
                      <a:r>
                        <a:rPr lang="zh-TW" altLang="en-US" sz="2000" dirty="0" smtClean="0">
                          <a:latin typeface="微軟正黑體" pitchFamily="34" charset="-120"/>
                          <a:ea typeface="微軟正黑體" pitchFamily="34" charset="-120"/>
                        </a:rPr>
                        <a:t>影像格式</a:t>
                      </a: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影像類型</a:t>
                      </a:r>
                      <a:endParaRPr lang="zh-TW" altLang="en-US" sz="2000"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壓縮</a:t>
                      </a:r>
                      <a:endParaRPr lang="zh-TW" altLang="en-US" sz="2000"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說明</a:t>
                      </a:r>
                      <a:endParaRPr lang="zh-TW" altLang="en-US" sz="2000"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8133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AI</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向量圖</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非破壞性</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2000" dirty="0" smtClean="0">
                          <a:latin typeface="微軟正黑體" pitchFamily="34" charset="-120"/>
                          <a:ea typeface="微軟正黑體" pitchFamily="34" charset="-120"/>
                        </a:rPr>
                        <a:t>Illustrator </a:t>
                      </a:r>
                      <a:r>
                        <a:rPr lang="zh-TW" altLang="en-US" sz="2000" dirty="0" smtClean="0">
                          <a:latin typeface="微軟正黑體" pitchFamily="34" charset="-120"/>
                          <a:ea typeface="微軟正黑體" pitchFamily="34" charset="-120"/>
                        </a:rPr>
                        <a:t>繪圖軟體所使用的檔案格式。</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多用於美工排版。</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8133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DXF</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無壓縮</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indent="-177800">
                        <a:buFont typeface="Arial" pitchFamily="34" charset="0"/>
                        <a:buChar char="•"/>
                      </a:pPr>
                      <a:r>
                        <a:rPr lang="zh-TW" altLang="en-US" sz="2000" dirty="0" smtClean="0">
                          <a:latin typeface="微軟正黑體" pitchFamily="34" charset="-120"/>
                          <a:ea typeface="微軟正黑體" pitchFamily="34" charset="-120"/>
                        </a:rPr>
                        <a:t>由</a:t>
                      </a:r>
                      <a:r>
                        <a:rPr lang="en-US" altLang="zh-TW" sz="2000" dirty="0" smtClean="0">
                          <a:latin typeface="微軟正黑體" pitchFamily="34" charset="-120"/>
                          <a:ea typeface="微軟正黑體" pitchFamily="34" charset="-120"/>
                        </a:rPr>
                        <a:t>Autodesk </a:t>
                      </a:r>
                      <a:r>
                        <a:rPr lang="zh-TW" altLang="en-US" sz="2000" dirty="0" smtClean="0">
                          <a:latin typeface="微軟正黑體" pitchFamily="34" charset="-120"/>
                          <a:ea typeface="微軟正黑體" pitchFamily="34" charset="-120"/>
                        </a:rPr>
                        <a:t>制定的檔案格式。</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用於儲存</a:t>
                      </a:r>
                      <a:r>
                        <a:rPr lang="en-US" altLang="zh-TW" sz="2000" dirty="0" smtClean="0">
                          <a:latin typeface="微軟正黑體" pitchFamily="34" charset="-120"/>
                          <a:ea typeface="微軟正黑體" pitchFamily="34" charset="-120"/>
                        </a:rPr>
                        <a:t>AutoCAD </a:t>
                      </a:r>
                      <a:r>
                        <a:rPr lang="zh-TW" altLang="en-US" sz="2000" dirty="0" smtClean="0">
                          <a:latin typeface="微軟正黑體" pitchFamily="34" charset="-120"/>
                          <a:ea typeface="微軟正黑體" pitchFamily="34" charset="-120"/>
                        </a:rPr>
                        <a:t>的向量圖檔。</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8133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CDR</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algn="ctr"/>
                      <a:endParaRPr lang="zh-TW" altLang="en-US" sz="2000" b="0"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b="0" dirty="0" smtClean="0">
                          <a:latin typeface="微軟正黑體" pitchFamily="34" charset="-120"/>
                          <a:ea typeface="微軟正黑體" pitchFamily="34" charset="-120"/>
                        </a:rPr>
                        <a:t>非破壞性</a:t>
                      </a:r>
                      <a:endParaRPr lang="zh-TW" altLang="en-US" sz="2000" b="0"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indent="-177800">
                        <a:buFont typeface="Arial" pitchFamily="34" charset="0"/>
                        <a:buChar char="•"/>
                      </a:pPr>
                      <a:r>
                        <a:rPr lang="en-US" altLang="zh-TW" sz="2000" b="0" dirty="0" smtClean="0">
                          <a:latin typeface="微軟正黑體" pitchFamily="34" charset="-120"/>
                          <a:ea typeface="微軟正黑體" pitchFamily="34" charset="-120"/>
                        </a:rPr>
                        <a:t>Corel DRAW</a:t>
                      </a:r>
                      <a:r>
                        <a:rPr lang="zh-TW" altLang="en-US" sz="2000" b="0" dirty="0" smtClean="0">
                          <a:latin typeface="微軟正黑體" pitchFamily="34" charset="-120"/>
                          <a:ea typeface="微軟正黑體" pitchFamily="34" charset="-120"/>
                        </a:rPr>
                        <a:t>軟體的所使用的檔案格式。</a:t>
                      </a:r>
                      <a:endParaRPr lang="zh-TW" altLang="en-US" sz="2000" b="0"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文字方塊 5"/>
          <p:cNvSpPr txBox="1"/>
          <p:nvPr/>
        </p:nvSpPr>
        <p:spPr>
          <a:xfrm>
            <a:off x="5376178" y="895633"/>
            <a:ext cx="233910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常用的影像格式</a:t>
            </a:r>
            <a:endParaRPr lang="zh-TW" altLang="en-US" sz="2400" dirty="0">
              <a:solidFill>
                <a:schemeClr val="accent5">
                  <a:lumMod val="20000"/>
                  <a:lumOff val="80000"/>
                </a:schemeClr>
              </a:solidFill>
              <a:latin typeface="微軟正黑體" pitchFamily="34" charset="-120"/>
              <a:ea typeface="微軟正黑體" pitchFamily="34" charset="-120"/>
            </a:endParaRPr>
          </a:p>
        </p:txBody>
      </p:sp>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88</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376073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58324" y="3191560"/>
            <a:ext cx="3699890" cy="3232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標題 8"/>
          <p:cNvSpPr>
            <a:spLocks noGrp="1"/>
          </p:cNvSpPr>
          <p:nvPr>
            <p:ph type="title"/>
          </p:nvPr>
        </p:nvSpPr>
        <p:spPr/>
        <p:txBody>
          <a:bodyPr/>
          <a:lstStyle/>
          <a:p>
            <a:r>
              <a:rPr lang="zh-TW" altLang="en-US" dirty="0" smtClean="0"/>
              <a:t>延伸學習</a:t>
            </a:r>
            <a:endParaRPr lang="zh-TW" altLang="en-US" dirty="0"/>
          </a:p>
        </p:txBody>
      </p:sp>
      <p:sp>
        <p:nvSpPr>
          <p:cNvPr id="2" name="內容版面配置區 1"/>
          <p:cNvSpPr>
            <a:spLocks noGrp="1"/>
          </p:cNvSpPr>
          <p:nvPr>
            <p:ph idx="1"/>
          </p:nvPr>
        </p:nvSpPr>
        <p:spPr>
          <a:prstGeom prst="rect">
            <a:avLst/>
          </a:prstGeom>
        </p:spPr>
        <p:txBody>
          <a:bodyPr>
            <a:normAutofit/>
          </a:bodyPr>
          <a:lstStyle/>
          <a:p>
            <a:pPr>
              <a:spcBef>
                <a:spcPts val="1200"/>
              </a:spcBef>
            </a:pPr>
            <a:r>
              <a:rPr lang="en-US" altLang="zh-TW" b="1" dirty="0" smtClean="0">
                <a:solidFill>
                  <a:srgbClr val="008000"/>
                </a:solidFill>
              </a:rPr>
              <a:t>RGB</a:t>
            </a:r>
            <a:r>
              <a:rPr lang="zh-TW" altLang="en-US" b="1" dirty="0" smtClean="0">
                <a:solidFill>
                  <a:srgbClr val="008000"/>
                </a:solidFill>
              </a:rPr>
              <a:t>與</a:t>
            </a:r>
            <a:r>
              <a:rPr lang="en-US" altLang="zh-TW" b="1" dirty="0" smtClean="0">
                <a:solidFill>
                  <a:srgbClr val="008000"/>
                </a:solidFill>
              </a:rPr>
              <a:t>CMYK</a:t>
            </a:r>
          </a:p>
          <a:p>
            <a:pPr lvl="1">
              <a:spcBef>
                <a:spcPts val="1200"/>
              </a:spcBef>
            </a:pPr>
            <a:r>
              <a:rPr lang="en-US" altLang="zh-TW" b="1" dirty="0" smtClean="0">
                <a:solidFill>
                  <a:srgbClr val="C00000"/>
                </a:solidFill>
              </a:rPr>
              <a:t>RGB</a:t>
            </a:r>
            <a:endParaRPr lang="en-US" altLang="zh-TW" b="1" dirty="0">
              <a:solidFill>
                <a:srgbClr val="C00000"/>
              </a:solidFill>
            </a:endParaRPr>
          </a:p>
          <a:p>
            <a:pPr lvl="2">
              <a:spcBef>
                <a:spcPts val="1200"/>
              </a:spcBef>
            </a:pPr>
            <a:r>
              <a:rPr lang="zh-TW" altLang="en-US" dirty="0" smtClean="0"/>
              <a:t>由</a:t>
            </a:r>
            <a:r>
              <a:rPr lang="zh-TW" altLang="en-US" b="1" dirty="0" smtClean="0">
                <a:solidFill>
                  <a:srgbClr val="FF0000"/>
                </a:solidFill>
              </a:rPr>
              <a:t>紅</a:t>
            </a:r>
            <a:r>
              <a:rPr lang="en-US" altLang="zh-TW" b="1" dirty="0" smtClean="0">
                <a:solidFill>
                  <a:srgbClr val="FF0000"/>
                </a:solidFill>
              </a:rPr>
              <a:t>(R)</a:t>
            </a:r>
            <a:r>
              <a:rPr lang="zh-TW" altLang="en-US" dirty="0" smtClean="0"/>
              <a:t>、</a:t>
            </a:r>
            <a:r>
              <a:rPr lang="zh-TW" altLang="en-US" b="1" dirty="0" smtClean="0">
                <a:solidFill>
                  <a:srgbClr val="00B050"/>
                </a:solidFill>
              </a:rPr>
              <a:t>綠</a:t>
            </a:r>
            <a:r>
              <a:rPr lang="en-US" altLang="zh-TW" b="1" dirty="0" smtClean="0">
                <a:solidFill>
                  <a:srgbClr val="00B050"/>
                </a:solidFill>
              </a:rPr>
              <a:t>(G)</a:t>
            </a:r>
            <a:r>
              <a:rPr lang="zh-TW" altLang="en-US" dirty="0" smtClean="0"/>
              <a:t>與</a:t>
            </a:r>
            <a:r>
              <a:rPr lang="zh-TW" altLang="en-US" b="1" dirty="0" smtClean="0">
                <a:solidFill>
                  <a:srgbClr val="0070C0"/>
                </a:solidFill>
              </a:rPr>
              <a:t>藍</a:t>
            </a:r>
            <a:r>
              <a:rPr lang="en-US" altLang="zh-TW" b="1" dirty="0" smtClean="0">
                <a:solidFill>
                  <a:srgbClr val="0070C0"/>
                </a:solidFill>
              </a:rPr>
              <a:t>(B)</a:t>
            </a:r>
            <a:r>
              <a:rPr lang="zh-TW" altLang="en-US" dirty="0" smtClean="0"/>
              <a:t>三種色光</a:t>
            </a:r>
            <a:r>
              <a:rPr lang="zh-TW" altLang="en-US" dirty="0"/>
              <a:t>混合</a:t>
            </a:r>
            <a:r>
              <a:rPr lang="zh-TW" altLang="en-US" dirty="0" smtClean="0"/>
              <a:t>而成。</a:t>
            </a:r>
            <a:endParaRPr lang="en-US" altLang="zh-TW" dirty="0" smtClean="0"/>
          </a:p>
          <a:p>
            <a:pPr lvl="2">
              <a:spcBef>
                <a:spcPts val="1200"/>
              </a:spcBef>
            </a:pPr>
            <a:r>
              <a:rPr lang="zh-TW" altLang="en-US" dirty="0" smtClean="0"/>
              <a:t>電腦以</a:t>
            </a:r>
            <a:r>
              <a:rPr lang="en-US" altLang="zh-TW" dirty="0" smtClean="0"/>
              <a:t>RGB</a:t>
            </a:r>
            <a:r>
              <a:rPr lang="zh-TW" altLang="en-US" dirty="0" smtClean="0"/>
              <a:t>來標示顏</a:t>
            </a:r>
            <a:r>
              <a:rPr lang="en-US" altLang="zh-TW" dirty="0" smtClean="0"/>
              <a:t/>
            </a:r>
            <a:br>
              <a:rPr lang="en-US" altLang="zh-TW" dirty="0" smtClean="0"/>
            </a:br>
            <a:r>
              <a:rPr lang="zh-TW" altLang="en-US" dirty="0" smtClean="0"/>
              <a:t>色</a:t>
            </a:r>
            <a:r>
              <a:rPr lang="zh-TW" altLang="en-US" dirty="0"/>
              <a:t>，每個</a:t>
            </a:r>
            <a:r>
              <a:rPr lang="zh-TW" altLang="en-US" dirty="0" smtClean="0"/>
              <a:t>顏色用 </a:t>
            </a:r>
            <a:r>
              <a:rPr lang="en-US" altLang="zh-TW" dirty="0" smtClean="0"/>
              <a:t>8bit</a:t>
            </a:r>
            <a:br>
              <a:rPr lang="en-US" altLang="zh-TW" dirty="0" smtClean="0"/>
            </a:br>
            <a:r>
              <a:rPr lang="zh-TW" altLang="en-US" dirty="0" smtClean="0"/>
              <a:t>來</a:t>
            </a:r>
            <a:r>
              <a:rPr lang="zh-TW" altLang="en-US" dirty="0"/>
              <a:t>記錄</a:t>
            </a:r>
            <a:r>
              <a:rPr lang="zh-TW" altLang="en-US" dirty="0" smtClean="0"/>
              <a:t>，共</a:t>
            </a:r>
            <a:r>
              <a:rPr lang="en-US" altLang="zh-TW" dirty="0" smtClean="0"/>
              <a:t>256 </a:t>
            </a:r>
            <a:r>
              <a:rPr lang="zh-TW" altLang="en-US" dirty="0" smtClean="0"/>
              <a:t>種亮</a:t>
            </a:r>
            <a:r>
              <a:rPr lang="en-US" altLang="zh-TW" dirty="0" smtClean="0"/>
              <a:t/>
            </a:r>
            <a:br>
              <a:rPr lang="en-US" altLang="zh-TW" dirty="0" smtClean="0"/>
            </a:br>
            <a:r>
              <a:rPr lang="zh-TW" altLang="en-US" dirty="0" smtClean="0"/>
              <a:t>度</a:t>
            </a:r>
            <a:r>
              <a:rPr lang="zh-TW" altLang="en-US" dirty="0"/>
              <a:t>的</a:t>
            </a:r>
            <a:r>
              <a:rPr lang="zh-TW" altLang="en-US" dirty="0" smtClean="0"/>
              <a:t>變化</a:t>
            </a:r>
            <a:r>
              <a:rPr lang="en-US" altLang="zh-TW" dirty="0" smtClean="0"/>
              <a:t>(0~255)</a:t>
            </a:r>
            <a:r>
              <a:rPr lang="zh-TW" altLang="en-US" dirty="0" smtClean="0"/>
              <a:t>。</a:t>
            </a:r>
            <a:endParaRPr lang="en-US" altLang="zh-TW" dirty="0" smtClean="0"/>
          </a:p>
          <a:p>
            <a:pPr lvl="2">
              <a:spcBef>
                <a:spcPts val="1200"/>
              </a:spcBef>
            </a:pPr>
            <a:r>
              <a:rPr lang="zh-TW" altLang="en-US" dirty="0" smtClean="0"/>
              <a:t>當混合比例達到最大</a:t>
            </a:r>
            <a:r>
              <a:rPr lang="en-US" altLang="zh-TW" dirty="0" smtClean="0"/>
              <a:t/>
            </a:r>
            <a:br>
              <a:rPr lang="en-US" altLang="zh-TW" dirty="0" smtClean="0"/>
            </a:br>
            <a:r>
              <a:rPr lang="zh-TW" altLang="en-US" dirty="0" smtClean="0"/>
              <a:t>值時</a:t>
            </a:r>
            <a:r>
              <a:rPr lang="zh-TW" altLang="en-US" dirty="0"/>
              <a:t>，會</a:t>
            </a:r>
            <a:r>
              <a:rPr lang="zh-TW" altLang="en-US" dirty="0" smtClean="0"/>
              <a:t>呈現</a:t>
            </a:r>
            <a:r>
              <a:rPr lang="zh-TW" altLang="en-US" dirty="0" smtClean="0">
                <a:solidFill>
                  <a:srgbClr val="FF0000"/>
                </a:solidFill>
              </a:rPr>
              <a:t>白色</a:t>
            </a:r>
            <a:r>
              <a:rPr lang="zh-TW" altLang="en-US" dirty="0" smtClean="0"/>
              <a:t>，</a:t>
            </a:r>
            <a:r>
              <a:rPr lang="en-US" altLang="zh-TW" dirty="0" smtClean="0"/>
              <a:t/>
            </a:r>
            <a:br>
              <a:rPr lang="en-US" altLang="zh-TW" dirty="0" smtClean="0"/>
            </a:br>
            <a:r>
              <a:rPr lang="zh-TW" altLang="en-US" dirty="0" smtClean="0"/>
              <a:t>故又稱</a:t>
            </a:r>
            <a:r>
              <a:rPr lang="zh-TW" altLang="en-US" dirty="0"/>
              <a:t>「</a:t>
            </a:r>
            <a:r>
              <a:rPr lang="zh-TW" altLang="en-US" dirty="0" smtClean="0">
                <a:solidFill>
                  <a:srgbClr val="FF0000"/>
                </a:solidFill>
              </a:rPr>
              <a:t>加色</a:t>
            </a:r>
            <a:r>
              <a:rPr lang="zh-TW" altLang="en-US" dirty="0">
                <a:solidFill>
                  <a:srgbClr val="FF0000"/>
                </a:solidFill>
              </a:rPr>
              <a:t>法</a:t>
            </a:r>
            <a:r>
              <a:rPr lang="zh-TW" altLang="en-US" dirty="0"/>
              <a:t>」</a:t>
            </a:r>
            <a:r>
              <a:rPr lang="zh-TW" altLang="en-US" dirty="0" smtClean="0"/>
              <a:t>。</a:t>
            </a:r>
            <a:endParaRPr lang="zh-TW" altLang="en-US" dirty="0"/>
          </a:p>
        </p:txBody>
      </p:sp>
      <p:sp>
        <p:nvSpPr>
          <p:cNvPr id="10" name="文字方塊 9"/>
          <p:cNvSpPr txBox="1"/>
          <p:nvPr/>
        </p:nvSpPr>
        <p:spPr>
          <a:xfrm>
            <a:off x="7286644" y="6381328"/>
            <a:ext cx="1766761"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88-89</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15440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延伸學習</a:t>
            </a:r>
            <a:endParaRPr lang="zh-TW" altLang="en-US" dirty="0"/>
          </a:p>
        </p:txBody>
      </p:sp>
      <p:sp>
        <p:nvSpPr>
          <p:cNvPr id="2" name="內容版面配置區 1"/>
          <p:cNvSpPr>
            <a:spLocks noGrp="1"/>
          </p:cNvSpPr>
          <p:nvPr>
            <p:ph idx="1"/>
          </p:nvPr>
        </p:nvSpPr>
        <p:spPr>
          <a:prstGeom prst="rect">
            <a:avLst/>
          </a:prstGeom>
        </p:spPr>
        <p:txBody>
          <a:bodyPr>
            <a:normAutofit/>
          </a:bodyPr>
          <a:lstStyle/>
          <a:p>
            <a:pPr>
              <a:spcBef>
                <a:spcPts val="1200"/>
              </a:spcBef>
            </a:pPr>
            <a:r>
              <a:rPr lang="en-US" altLang="zh-TW" b="1" dirty="0" smtClean="0">
                <a:solidFill>
                  <a:srgbClr val="008000"/>
                </a:solidFill>
              </a:rPr>
              <a:t>RGB</a:t>
            </a:r>
            <a:r>
              <a:rPr lang="zh-TW" altLang="en-US" b="1" dirty="0" smtClean="0">
                <a:solidFill>
                  <a:srgbClr val="008000"/>
                </a:solidFill>
              </a:rPr>
              <a:t>與</a:t>
            </a:r>
            <a:r>
              <a:rPr lang="en-US" altLang="zh-TW" b="1" dirty="0" smtClean="0">
                <a:solidFill>
                  <a:srgbClr val="008000"/>
                </a:solidFill>
              </a:rPr>
              <a:t>CMYK</a:t>
            </a:r>
          </a:p>
          <a:p>
            <a:pPr lvl="1">
              <a:spcBef>
                <a:spcPts val="1200"/>
              </a:spcBef>
            </a:pPr>
            <a:r>
              <a:rPr lang="en-US" altLang="zh-TW" b="1" dirty="0" smtClean="0">
                <a:solidFill>
                  <a:srgbClr val="C00000"/>
                </a:solidFill>
              </a:rPr>
              <a:t>CMYK</a:t>
            </a:r>
          </a:p>
          <a:p>
            <a:pPr lvl="2">
              <a:spcBef>
                <a:spcPts val="1200"/>
              </a:spcBef>
            </a:pPr>
            <a:r>
              <a:rPr lang="zh-TW" altLang="en-US" dirty="0" smtClean="0"/>
              <a:t>使用</a:t>
            </a:r>
            <a:r>
              <a:rPr lang="zh-TW" altLang="en-US" b="1" dirty="0">
                <a:solidFill>
                  <a:srgbClr val="00B0F0"/>
                </a:solidFill>
              </a:rPr>
              <a:t>青</a:t>
            </a:r>
            <a:r>
              <a:rPr lang="en-US" altLang="zh-TW" b="1" dirty="0" smtClean="0">
                <a:solidFill>
                  <a:srgbClr val="00B0F0"/>
                </a:solidFill>
              </a:rPr>
              <a:t>(C)</a:t>
            </a:r>
            <a:r>
              <a:rPr lang="zh-TW" altLang="en-US" dirty="0"/>
              <a:t>、</a:t>
            </a:r>
            <a:r>
              <a:rPr lang="zh-TW" altLang="en-US" b="1" dirty="0">
                <a:solidFill>
                  <a:srgbClr val="FF00FF"/>
                </a:solidFill>
              </a:rPr>
              <a:t>洋紅</a:t>
            </a:r>
            <a:r>
              <a:rPr lang="en-US" altLang="zh-TW" b="1" dirty="0" smtClean="0">
                <a:solidFill>
                  <a:srgbClr val="FF00FF"/>
                </a:solidFill>
              </a:rPr>
              <a:t>(M)</a:t>
            </a:r>
            <a:r>
              <a:rPr lang="zh-TW" altLang="en-US" dirty="0"/>
              <a:t>與</a:t>
            </a:r>
            <a:r>
              <a:rPr lang="zh-TW" altLang="en-US" b="1" dirty="0" smtClean="0">
                <a:solidFill>
                  <a:srgbClr val="FFFF00"/>
                </a:solidFill>
                <a:effectLst>
                  <a:outerShdw blurRad="38100" dist="38100" dir="2700000" algn="tl">
                    <a:srgbClr val="000000">
                      <a:alpha val="43137"/>
                    </a:srgbClr>
                  </a:outerShdw>
                </a:effectLst>
              </a:rPr>
              <a:t>黃</a:t>
            </a:r>
            <a:r>
              <a:rPr lang="en-US" altLang="zh-TW" b="1" dirty="0" smtClean="0">
                <a:solidFill>
                  <a:srgbClr val="FFFF00"/>
                </a:solidFill>
                <a:effectLst>
                  <a:outerShdw blurRad="38100" dist="38100" dir="2700000" algn="tl">
                    <a:srgbClr val="000000">
                      <a:alpha val="43137"/>
                    </a:srgbClr>
                  </a:outerShdw>
                </a:effectLst>
              </a:rPr>
              <a:t>(Y )</a:t>
            </a:r>
            <a:r>
              <a:rPr lang="zh-TW" altLang="en-US" dirty="0" smtClean="0"/>
              <a:t>等印刷三原色</a:t>
            </a:r>
            <a:r>
              <a:rPr lang="zh-TW" altLang="en-US" dirty="0"/>
              <a:t>進行混</a:t>
            </a:r>
            <a:r>
              <a:rPr lang="zh-TW" altLang="en-US" dirty="0" smtClean="0"/>
              <a:t>色，但由於所</a:t>
            </a:r>
            <a:r>
              <a:rPr lang="zh-TW" altLang="en-US" dirty="0"/>
              <a:t>產生的黑色會偏暗</a:t>
            </a:r>
            <a:r>
              <a:rPr lang="zh-TW" altLang="en-US" dirty="0" smtClean="0"/>
              <a:t>灰色</a:t>
            </a:r>
            <a:r>
              <a:rPr lang="zh-TW" altLang="en-US" dirty="0"/>
              <a:t>或</a:t>
            </a:r>
            <a:r>
              <a:rPr lang="zh-TW" altLang="en-US" dirty="0" smtClean="0"/>
              <a:t>深褐色，因此會加</a:t>
            </a:r>
            <a:r>
              <a:rPr lang="en-US" altLang="zh-TW" dirty="0" smtClean="0"/>
              <a:t/>
            </a:r>
            <a:br>
              <a:rPr lang="en-US" altLang="zh-TW" dirty="0" smtClean="0"/>
            </a:br>
            <a:r>
              <a:rPr lang="zh-TW" altLang="en-US" dirty="0" smtClean="0"/>
              <a:t>入黑色</a:t>
            </a:r>
            <a:r>
              <a:rPr lang="en-US" altLang="zh-TW" dirty="0"/>
              <a:t>(K)</a:t>
            </a:r>
            <a:r>
              <a:rPr lang="zh-TW" altLang="en-US" dirty="0" smtClean="0"/>
              <a:t>的顏料。</a:t>
            </a:r>
            <a:endParaRPr lang="en-US" altLang="zh-TW" dirty="0" smtClean="0"/>
          </a:p>
          <a:p>
            <a:pPr lvl="2">
              <a:spcBef>
                <a:spcPts val="1200"/>
              </a:spcBef>
            </a:pPr>
            <a:r>
              <a:rPr lang="zh-TW" altLang="en-US" dirty="0" smtClean="0"/>
              <a:t>每種顏色可以</a:t>
            </a:r>
            <a:r>
              <a:rPr lang="zh-TW" altLang="en-US" dirty="0"/>
              <a:t>有</a:t>
            </a:r>
            <a:r>
              <a:rPr lang="en-US" altLang="zh-TW" dirty="0" smtClean="0"/>
              <a:t>101</a:t>
            </a:r>
            <a:br>
              <a:rPr lang="en-US" altLang="zh-TW" dirty="0" smtClean="0"/>
            </a:br>
            <a:r>
              <a:rPr lang="zh-TW" altLang="en-US" dirty="0" smtClean="0"/>
              <a:t>種變化</a:t>
            </a:r>
            <a:r>
              <a:rPr lang="en-US" altLang="zh-TW" dirty="0" smtClean="0"/>
              <a:t>(0~100)</a:t>
            </a:r>
            <a:r>
              <a:rPr lang="zh-TW" altLang="en-US" dirty="0" smtClean="0"/>
              <a:t>。</a:t>
            </a:r>
            <a:endParaRPr lang="en-US" altLang="zh-TW" dirty="0" smtClean="0"/>
          </a:p>
          <a:p>
            <a:pPr lvl="2">
              <a:spcBef>
                <a:spcPts val="1200"/>
              </a:spcBef>
            </a:pPr>
            <a:r>
              <a:rPr lang="zh-TW" altLang="en-US" dirty="0" smtClean="0"/>
              <a:t>當</a:t>
            </a:r>
            <a:r>
              <a:rPr lang="zh-TW" altLang="en-US" dirty="0"/>
              <a:t>混合比例達到</a:t>
            </a:r>
            <a:r>
              <a:rPr lang="zh-TW" altLang="en-US" dirty="0" smtClean="0"/>
              <a:t>最大</a:t>
            </a:r>
            <a:r>
              <a:rPr lang="en-US" altLang="zh-TW" dirty="0" smtClean="0"/>
              <a:t/>
            </a:r>
            <a:br>
              <a:rPr lang="en-US" altLang="zh-TW" dirty="0" smtClean="0"/>
            </a:br>
            <a:r>
              <a:rPr lang="zh-TW" altLang="en-US" dirty="0" smtClean="0"/>
              <a:t>值時，</a:t>
            </a:r>
            <a:r>
              <a:rPr lang="zh-TW" altLang="en-US" dirty="0"/>
              <a:t>會呈現</a:t>
            </a:r>
            <a:r>
              <a:rPr lang="zh-TW" altLang="en-US" dirty="0" smtClean="0">
                <a:solidFill>
                  <a:srgbClr val="FF0000"/>
                </a:solidFill>
              </a:rPr>
              <a:t>黑色</a:t>
            </a:r>
            <a:r>
              <a:rPr lang="zh-TW" altLang="en-US" dirty="0" smtClean="0"/>
              <a:t>，</a:t>
            </a:r>
            <a:r>
              <a:rPr lang="en-US" altLang="zh-TW" dirty="0" smtClean="0"/>
              <a:t/>
            </a:r>
            <a:br>
              <a:rPr lang="en-US" altLang="zh-TW" dirty="0" smtClean="0"/>
            </a:br>
            <a:r>
              <a:rPr lang="zh-TW" altLang="en-US" dirty="0" smtClean="0"/>
              <a:t>故又稱「</a:t>
            </a:r>
            <a:r>
              <a:rPr lang="zh-TW" altLang="en-US" dirty="0" smtClean="0">
                <a:solidFill>
                  <a:srgbClr val="FF0000"/>
                </a:solidFill>
              </a:rPr>
              <a:t>減色</a:t>
            </a:r>
            <a:r>
              <a:rPr lang="zh-TW" altLang="en-US" dirty="0">
                <a:solidFill>
                  <a:srgbClr val="FF0000"/>
                </a:solidFill>
              </a:rPr>
              <a:t>法</a:t>
            </a:r>
            <a:r>
              <a:rPr lang="zh-TW" altLang="en-US" dirty="0"/>
              <a:t>」</a:t>
            </a:r>
            <a:r>
              <a:rPr lang="zh-TW" altLang="en-US" dirty="0" smtClean="0"/>
              <a:t>。</a:t>
            </a:r>
            <a:endParaRPr lang="zh-TW" altLang="en-US"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85806" y="3531930"/>
            <a:ext cx="3411062"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7286644" y="6381328"/>
            <a:ext cx="1766761"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88-89</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grpSp>
        <p:nvGrpSpPr>
          <p:cNvPr id="11" name="群組 7"/>
          <p:cNvGrpSpPr/>
          <p:nvPr/>
        </p:nvGrpSpPr>
        <p:grpSpPr>
          <a:xfrm>
            <a:off x="0" y="6101132"/>
            <a:ext cx="4859952" cy="756868"/>
            <a:chOff x="217218" y="2023791"/>
            <a:chExt cx="6406065" cy="891145"/>
          </a:xfrm>
        </p:grpSpPr>
        <p:sp>
          <p:nvSpPr>
            <p:cNvPr id="12" name="矩形 8">
              <a:hlinkClick r:id="rId4"/>
            </p:cNvPr>
            <p:cNvSpPr/>
            <p:nvPr/>
          </p:nvSpPr>
          <p:spPr>
            <a:xfrm>
              <a:off x="731530" y="2363585"/>
              <a:ext cx="5512195" cy="423868"/>
            </a:xfrm>
            <a:prstGeom prst="rect">
              <a:avLst/>
            </a:prstGeom>
          </p:spPr>
          <p:style>
            <a:lnRef idx="3">
              <a:schemeClr val="lt1"/>
            </a:lnRef>
            <a:fillRef idx="1">
              <a:schemeClr val="accent5"/>
            </a:fillRef>
            <a:effectRef idx="1">
              <a:schemeClr val="accent5"/>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網站：</a:t>
              </a:r>
              <a:r>
                <a:rPr lang="en-US" altLang="zh-TW" b="1" dirty="0" smtClean="0">
                  <a:latin typeface="微軟正黑體" pitchFamily="34" charset="-120"/>
                  <a:ea typeface="微軟正黑體" pitchFamily="34" charset="-120"/>
                </a:rPr>
                <a:t>RGB</a:t>
              </a:r>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HSL</a:t>
              </a:r>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Hex</a:t>
              </a:r>
              <a:r>
                <a:rPr lang="zh-TW" altLang="en-US" b="1" dirty="0" smtClean="0">
                  <a:latin typeface="微軟正黑體" pitchFamily="34" charset="-120"/>
                  <a:ea typeface="微軟正黑體" pitchFamily="34" charset="-120"/>
                </a:rPr>
                <a:t>網頁色彩碼</a:t>
              </a:r>
            </a:p>
          </p:txBody>
        </p:sp>
        <p:pic>
          <p:nvPicPr>
            <p:cNvPr id="13"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7218" y="2023791"/>
              <a:ext cx="949056" cy="847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74227" y="2067200"/>
              <a:ext cx="949056"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583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資料數位化</a:t>
            </a:r>
            <a:endParaRPr lang="zh-TW" altLang="en-US" dirty="0"/>
          </a:p>
        </p:txBody>
      </p:sp>
      <p:sp>
        <p:nvSpPr>
          <p:cNvPr id="3" name="內容版面配置區 2"/>
          <p:cNvSpPr>
            <a:spLocks noGrp="1"/>
          </p:cNvSpPr>
          <p:nvPr>
            <p:ph idx="1"/>
          </p:nvPr>
        </p:nvSpPr>
        <p:spPr>
          <a:prstGeom prst="rect">
            <a:avLst/>
          </a:prstGeom>
        </p:spPr>
        <p:txBody>
          <a:bodyPr>
            <a:normAutofit/>
          </a:bodyPr>
          <a:lstStyle/>
          <a:p>
            <a:pPr>
              <a:spcBef>
                <a:spcPts val="1200"/>
              </a:spcBef>
            </a:pPr>
            <a:r>
              <a:rPr lang="zh-TW" altLang="en-US" b="1" dirty="0">
                <a:solidFill>
                  <a:srgbClr val="008000"/>
                </a:solidFill>
              </a:rPr>
              <a:t>聲音編碼</a:t>
            </a:r>
          </a:p>
          <a:p>
            <a:pPr lvl="1">
              <a:spcBef>
                <a:spcPts val="1200"/>
              </a:spcBef>
            </a:pPr>
            <a:r>
              <a:rPr lang="zh-TW" altLang="en-US" dirty="0" smtClean="0"/>
              <a:t>聲音是屬於</a:t>
            </a:r>
            <a:r>
              <a:rPr lang="zh-TW" altLang="en-US" dirty="0" smtClean="0">
                <a:solidFill>
                  <a:srgbClr val="FF0000"/>
                </a:solidFill>
              </a:rPr>
              <a:t>類比訊號</a:t>
            </a:r>
            <a:r>
              <a:rPr lang="zh-TW" altLang="en-US" dirty="0" smtClean="0"/>
              <a:t>，</a:t>
            </a:r>
            <a:r>
              <a:rPr lang="zh-TW" altLang="en-US" dirty="0"/>
              <a:t>而類比訊號如果要在電腦間傳輸，則必須先轉換成</a:t>
            </a:r>
            <a:r>
              <a:rPr lang="en-US" altLang="zh-TW" dirty="0"/>
              <a:t>0</a:t>
            </a:r>
            <a:r>
              <a:rPr lang="zh-TW" altLang="en-US" dirty="0"/>
              <a:t>與</a:t>
            </a:r>
            <a:r>
              <a:rPr lang="en-US" altLang="zh-TW" dirty="0"/>
              <a:t>1</a:t>
            </a:r>
            <a:r>
              <a:rPr lang="zh-TW" altLang="en-US" dirty="0"/>
              <a:t>資料形式的數位</a:t>
            </a:r>
            <a:r>
              <a:rPr lang="zh-TW" altLang="en-US" dirty="0" smtClean="0"/>
              <a:t>訊號。</a:t>
            </a:r>
            <a:endParaRPr lang="en-US" altLang="zh-TW" dirty="0" smtClean="0"/>
          </a:p>
          <a:p>
            <a:pPr lvl="1">
              <a:spcBef>
                <a:spcPts val="1200"/>
              </a:spcBef>
            </a:pPr>
            <a:r>
              <a:rPr lang="zh-TW" altLang="en-US" dirty="0" smtClean="0"/>
              <a:t>類比</a:t>
            </a:r>
            <a:r>
              <a:rPr lang="zh-TW" altLang="en-US" dirty="0"/>
              <a:t>轉數位的過程，可分為</a:t>
            </a:r>
            <a:r>
              <a:rPr lang="zh-TW" altLang="en-US" dirty="0" smtClean="0">
                <a:solidFill>
                  <a:srgbClr val="FF0000"/>
                </a:solidFill>
              </a:rPr>
              <a:t>取樣</a:t>
            </a:r>
            <a:r>
              <a:rPr lang="zh-TW" altLang="en-US" dirty="0" smtClean="0"/>
              <a:t>、</a:t>
            </a:r>
            <a:r>
              <a:rPr lang="zh-TW" altLang="en-US" dirty="0" smtClean="0">
                <a:solidFill>
                  <a:srgbClr val="FF0000"/>
                </a:solidFill>
              </a:rPr>
              <a:t>量化</a:t>
            </a:r>
            <a:r>
              <a:rPr lang="zh-TW" altLang="en-US" dirty="0" smtClean="0"/>
              <a:t>、</a:t>
            </a:r>
            <a:r>
              <a:rPr lang="zh-TW" altLang="en-US" dirty="0" smtClean="0">
                <a:solidFill>
                  <a:srgbClr val="FF0000"/>
                </a:solidFill>
              </a:rPr>
              <a:t>編碼</a:t>
            </a:r>
            <a:r>
              <a:rPr lang="zh-TW" altLang="en-US" dirty="0" smtClean="0"/>
              <a:t>等</a:t>
            </a:r>
            <a:r>
              <a:rPr lang="zh-TW" altLang="en-US" dirty="0"/>
              <a:t>三個步</a:t>
            </a:r>
            <a:r>
              <a:rPr lang="zh-TW" altLang="en-US" dirty="0" smtClean="0"/>
              <a:t>驟。</a:t>
            </a:r>
            <a:endParaRPr lang="en-US" altLang="zh-TW" dirty="0" smtClean="0"/>
          </a:p>
          <a:p>
            <a:pPr lvl="2">
              <a:spcBef>
                <a:spcPts val="1200"/>
              </a:spcBef>
            </a:pPr>
            <a:r>
              <a:rPr lang="zh-TW" altLang="en-US" dirty="0" smtClean="0"/>
              <a:t>也稱為</a:t>
            </a:r>
            <a:r>
              <a:rPr lang="en-US" altLang="zh-TW" dirty="0" smtClean="0"/>
              <a:t>A/D</a:t>
            </a:r>
            <a:r>
              <a:rPr lang="zh-TW" altLang="en-US" dirty="0" smtClean="0"/>
              <a:t>轉換</a:t>
            </a:r>
            <a:r>
              <a:rPr lang="en-US" altLang="zh-TW" dirty="0" smtClean="0"/>
              <a:t>(analog/digital conversion)</a:t>
            </a:r>
            <a:r>
              <a:rPr lang="zh-TW" altLang="en-US" dirty="0" smtClean="0"/>
              <a:t>。</a:t>
            </a:r>
            <a:endParaRPr lang="zh-TW" altLang="en-US" dirty="0"/>
          </a:p>
        </p:txBody>
      </p:sp>
      <p:sp>
        <p:nvSpPr>
          <p:cNvPr id="10" name="文字方塊 9"/>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89</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972473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資料數位化</a:t>
            </a:r>
            <a:endParaRPr lang="zh-TW" altLang="en-US" dirty="0"/>
          </a:p>
        </p:txBody>
      </p:sp>
      <p:sp>
        <p:nvSpPr>
          <p:cNvPr id="3" name="內容版面配置區 2"/>
          <p:cNvSpPr>
            <a:spLocks noGrp="1"/>
          </p:cNvSpPr>
          <p:nvPr>
            <p:ph idx="1"/>
          </p:nvPr>
        </p:nvSpPr>
        <p:spPr>
          <a:prstGeom prst="rect">
            <a:avLst/>
          </a:prstGeom>
        </p:spPr>
        <p:txBody>
          <a:bodyPr>
            <a:normAutofit/>
          </a:bodyPr>
          <a:lstStyle/>
          <a:p>
            <a:r>
              <a:rPr lang="zh-TW" altLang="en-US" dirty="0"/>
              <a:t>常見的音樂</a:t>
            </a:r>
            <a:r>
              <a:rPr lang="zh-TW" altLang="en-US" dirty="0" smtClean="0"/>
              <a:t>格式：</a:t>
            </a: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4243839876"/>
              </p:ext>
            </p:extLst>
          </p:nvPr>
        </p:nvGraphicFramePr>
        <p:xfrm>
          <a:off x="179512" y="2060849"/>
          <a:ext cx="8794504" cy="4680520"/>
        </p:xfrm>
        <a:graphic>
          <a:graphicData uri="http://schemas.openxmlformats.org/drawingml/2006/table">
            <a:tbl>
              <a:tblPr firstRow="1" bandRow="1">
                <a:tableStyleId>{5A111915-BE36-4E01-A7E5-04B1672EAD32}</a:tableStyleId>
              </a:tblPr>
              <a:tblGrid>
                <a:gridCol w="936104">
                  <a:extLst>
                    <a:ext uri="{9D8B030D-6E8A-4147-A177-3AD203B41FA5}">
                      <a16:colId xmlns:a16="http://schemas.microsoft.com/office/drawing/2014/main" val="20000"/>
                    </a:ext>
                  </a:extLst>
                </a:gridCol>
                <a:gridCol w="7858400">
                  <a:extLst>
                    <a:ext uri="{9D8B030D-6E8A-4147-A177-3AD203B41FA5}">
                      <a16:colId xmlns:a16="http://schemas.microsoft.com/office/drawing/2014/main" val="20001"/>
                    </a:ext>
                  </a:extLst>
                </a:gridCol>
              </a:tblGrid>
              <a:tr h="450717">
                <a:tc>
                  <a:txBody>
                    <a:bodyPr/>
                    <a:lstStyle/>
                    <a:p>
                      <a:pPr algn="ctr"/>
                      <a:r>
                        <a:rPr lang="zh-TW" altLang="en-US" sz="2000" dirty="0" smtClean="0">
                          <a:latin typeface="微軟正黑體" pitchFamily="34" charset="-120"/>
                          <a:ea typeface="微軟正黑體" pitchFamily="34" charset="-120"/>
                        </a:rPr>
                        <a:t>格式</a:t>
                      </a:r>
                      <a:endParaRPr lang="zh-TW" altLang="en-US" sz="2000" b="1" dirty="0" smtClean="0">
                        <a:latin typeface="微軟正黑體" pitchFamily="34" charset="-120"/>
                        <a:ea typeface="微軟正黑體" pitchFamily="34" charset="-120"/>
                      </a:endParaRPr>
                    </a:p>
                  </a:txBody>
                  <a:tcP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說明</a:t>
                      </a:r>
                      <a:endParaRPr lang="zh-TW" altLang="en-US" sz="2000" b="1" dirty="0">
                        <a:latin typeface="微軟正黑體" pitchFamily="34" charset="-120"/>
                        <a:ea typeface="微軟正黑體" pitchFamily="34" charset="-120"/>
                      </a:endParaRPr>
                    </a:p>
                  </a:txBody>
                  <a:tcP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1441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MP3</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多數電腦平台都可支援的數位音訊格式。</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藉由刪減人耳較難辨識的聲訊，以達成縮小音訊容量的目的。</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適用於網路傳播。</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74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WMA</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檔案體積較小，可儲存</a:t>
                      </a:r>
                      <a:r>
                        <a:rPr lang="en-US" altLang="zh-TW" sz="2000" dirty="0" smtClean="0">
                          <a:latin typeface="微軟正黑體" pitchFamily="34" charset="-120"/>
                          <a:ea typeface="微軟正黑體" pitchFamily="34" charset="-120"/>
                        </a:rPr>
                        <a:t>5.1</a:t>
                      </a:r>
                      <a:r>
                        <a:rPr lang="zh-TW" altLang="en-US" sz="2000" dirty="0" smtClean="0">
                          <a:latin typeface="微軟正黑體" pitchFamily="34" charset="-120"/>
                          <a:ea typeface="微軟正黑體" pitchFamily="34" charset="-120"/>
                        </a:rPr>
                        <a:t>至</a:t>
                      </a:r>
                      <a:r>
                        <a:rPr lang="en-US" altLang="zh-TW" sz="2000" dirty="0" smtClean="0">
                          <a:latin typeface="微軟正黑體" pitchFamily="34" charset="-120"/>
                          <a:ea typeface="微軟正黑體" pitchFamily="34" charset="-120"/>
                        </a:rPr>
                        <a:t>7.1</a:t>
                      </a:r>
                      <a:r>
                        <a:rPr lang="zh-TW" altLang="en-US" sz="2000" dirty="0" smtClean="0">
                          <a:latin typeface="微軟正黑體" pitchFamily="34" charset="-120"/>
                          <a:ea typeface="微軟正黑體" pitchFamily="34" charset="-120"/>
                        </a:rPr>
                        <a:t>聲道音樂。</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內建防盜機制，適用於網路串流媒體及行動裝置。</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1441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MIDI</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是電子合成的檔案格式，檔案記錄了音色、長度、力度等資訊。</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適用於網路傳輸。</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不適合錄製如歌唱、動物叫聲等自然聲音，因為較容易有失真現象。</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1441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WAV</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未經壓縮的音效檔案格式，透過取樣、量化及編碼轉換為數位訊號。</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檔案大小較大，不易於網路交流和傳播。</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89</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8" name="文字方塊 7"/>
          <p:cNvSpPr txBox="1"/>
          <p:nvPr/>
        </p:nvSpPr>
        <p:spPr>
          <a:xfrm>
            <a:off x="6299513" y="895633"/>
            <a:ext cx="141577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聲音編碼</a:t>
            </a:r>
            <a:endParaRPr lang="zh-TW" altLang="en-US" sz="2400" dirty="0">
              <a:solidFill>
                <a:schemeClr val="accent5">
                  <a:lumMod val="20000"/>
                  <a:lumOff val="8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807869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資料數位化</a:t>
            </a:r>
            <a:endParaRPr lang="zh-TW" altLang="en-US" dirty="0"/>
          </a:p>
        </p:txBody>
      </p:sp>
      <p:sp>
        <p:nvSpPr>
          <p:cNvPr id="3" name="內容版面配置區 2"/>
          <p:cNvSpPr>
            <a:spLocks noGrp="1"/>
          </p:cNvSpPr>
          <p:nvPr>
            <p:ph idx="1"/>
          </p:nvPr>
        </p:nvSpPr>
        <p:spPr>
          <a:prstGeom prst="rect">
            <a:avLst/>
          </a:prstGeom>
        </p:spPr>
        <p:txBody>
          <a:bodyPr>
            <a:normAutofit/>
          </a:bodyPr>
          <a:lstStyle/>
          <a:p>
            <a:r>
              <a:rPr lang="zh-TW" altLang="en-US" b="1" dirty="0">
                <a:solidFill>
                  <a:srgbClr val="008000"/>
                </a:solidFill>
              </a:rPr>
              <a:t>視訊編碼</a:t>
            </a:r>
          </a:p>
          <a:p>
            <a:pPr lvl="1">
              <a:spcBef>
                <a:spcPts val="1200"/>
              </a:spcBef>
            </a:pPr>
            <a:r>
              <a:rPr lang="zh-TW" altLang="en-US" dirty="0"/>
              <a:t>視訊</a:t>
            </a:r>
            <a:r>
              <a:rPr lang="en-US" altLang="zh-TW" dirty="0"/>
              <a:t>(video</a:t>
            </a:r>
            <a:r>
              <a:rPr lang="en-US" altLang="zh-TW" dirty="0" smtClean="0"/>
              <a:t>)</a:t>
            </a:r>
            <a:r>
              <a:rPr lang="zh-TW" altLang="en-US" dirty="0" smtClean="0"/>
              <a:t>是</a:t>
            </a:r>
            <a:r>
              <a:rPr lang="zh-TW" altLang="en-US" dirty="0"/>
              <a:t>由一個一個連續地畫面所組成的，其利用了人類視覺暫留的</a:t>
            </a:r>
            <a:r>
              <a:rPr lang="zh-TW" altLang="en-US" dirty="0" smtClean="0"/>
              <a:t>特性</a:t>
            </a:r>
            <a:r>
              <a:rPr lang="zh-TW" altLang="en-US" dirty="0"/>
              <a:t>，在短時間內播放數張連續圖片以達到動畫的</a:t>
            </a:r>
            <a:r>
              <a:rPr lang="zh-TW" altLang="en-US" dirty="0" smtClean="0"/>
              <a:t>效果。</a:t>
            </a:r>
            <a:endParaRPr lang="zh-TW" alt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21355312">
            <a:off x="1151068" y="3609298"/>
            <a:ext cx="7168223" cy="2491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字方塊 9"/>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90</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37299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資料數位化</a:t>
            </a: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3812833949"/>
              </p:ext>
            </p:extLst>
          </p:nvPr>
        </p:nvGraphicFramePr>
        <p:xfrm>
          <a:off x="179512" y="1586406"/>
          <a:ext cx="8794504" cy="4218858"/>
        </p:xfrm>
        <a:graphic>
          <a:graphicData uri="http://schemas.openxmlformats.org/drawingml/2006/table">
            <a:tbl>
              <a:tblPr firstRow="1" bandRow="1">
                <a:tableStyleId>{5A111915-BE36-4E01-A7E5-04B1672EAD32}</a:tableStyleId>
              </a:tblPr>
              <a:tblGrid>
                <a:gridCol w="936104">
                  <a:extLst>
                    <a:ext uri="{9D8B030D-6E8A-4147-A177-3AD203B41FA5}">
                      <a16:colId xmlns:a16="http://schemas.microsoft.com/office/drawing/2014/main" val="20000"/>
                    </a:ext>
                  </a:extLst>
                </a:gridCol>
                <a:gridCol w="1247574">
                  <a:extLst>
                    <a:ext uri="{9D8B030D-6E8A-4147-A177-3AD203B41FA5}">
                      <a16:colId xmlns:a16="http://schemas.microsoft.com/office/drawing/2014/main" val="20001"/>
                    </a:ext>
                  </a:extLst>
                </a:gridCol>
                <a:gridCol w="6610826">
                  <a:extLst>
                    <a:ext uri="{9D8B030D-6E8A-4147-A177-3AD203B41FA5}">
                      <a16:colId xmlns:a16="http://schemas.microsoft.com/office/drawing/2014/main" val="20002"/>
                    </a:ext>
                  </a:extLst>
                </a:gridCol>
              </a:tblGrid>
              <a:tr h="489600">
                <a:tc>
                  <a:txBody>
                    <a:bodyPr/>
                    <a:lstStyle/>
                    <a:p>
                      <a:pPr algn="ctr"/>
                      <a:r>
                        <a:rPr lang="zh-TW" altLang="en-US" sz="2000" dirty="0" smtClean="0">
                          <a:latin typeface="微軟正黑體" pitchFamily="34" charset="-120"/>
                          <a:ea typeface="微軟正黑體" pitchFamily="34" charset="-120"/>
                        </a:rPr>
                        <a:t>格式</a:t>
                      </a:r>
                      <a:endParaRPr lang="zh-TW" altLang="en-US" sz="2000" b="1" dirty="0" smtClean="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2">
                  <a:txBody>
                    <a:bodyPr/>
                    <a:lstStyle/>
                    <a:p>
                      <a:pPr algn="ctr"/>
                      <a:r>
                        <a:rPr lang="zh-TW" altLang="en-US" sz="2000" dirty="0" smtClean="0">
                          <a:latin typeface="微軟正黑體" pitchFamily="34" charset="-120"/>
                          <a:ea typeface="微軟正黑體" pitchFamily="34" charset="-120"/>
                        </a:rPr>
                        <a:t>說明</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591224">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tx1"/>
                          </a:solidFill>
                          <a:latin typeface="微軟正黑體" pitchFamily="34" charset="-120"/>
                          <a:ea typeface="微軟正黑體" pitchFamily="34" charset="-120"/>
                        </a:rPr>
                        <a:t>MPEG</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itchFamily="34" charset="-120"/>
                          <a:ea typeface="微軟正黑體" pitchFamily="34" charset="-120"/>
                        </a:rPr>
                        <a:t>MPEG-1 </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主要應用於</a:t>
                      </a:r>
                      <a:r>
                        <a:rPr lang="en-US" altLang="zh-TW" sz="2000" dirty="0" smtClean="0">
                          <a:latin typeface="微軟正黑體" pitchFamily="34" charset="-120"/>
                          <a:ea typeface="微軟正黑體" pitchFamily="34" charset="-120"/>
                        </a:rPr>
                        <a:t>VCD </a:t>
                      </a:r>
                      <a:r>
                        <a:rPr lang="zh-TW" altLang="en-US" sz="2000" dirty="0" smtClean="0">
                          <a:latin typeface="微軟正黑體" pitchFamily="34" charset="-120"/>
                          <a:ea typeface="微軟正黑體" pitchFamily="34" charset="-120"/>
                        </a:rPr>
                        <a:t>的壓縮技術，影音品質較差。</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9122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0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itchFamily="34" charset="-120"/>
                          <a:ea typeface="微軟正黑體" pitchFamily="34" charset="-120"/>
                        </a:rPr>
                        <a:t>MPEG-2 </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主要應用於</a:t>
                      </a:r>
                      <a:r>
                        <a:rPr lang="en-US" altLang="zh-TW" sz="2000" dirty="0" smtClean="0">
                          <a:latin typeface="微軟正黑體" pitchFamily="34" charset="-120"/>
                          <a:ea typeface="微軟正黑體" pitchFamily="34" charset="-120"/>
                        </a:rPr>
                        <a:t>DVD</a:t>
                      </a:r>
                      <a:r>
                        <a:rPr lang="zh-TW" altLang="en-US" sz="2000" dirty="0" smtClean="0">
                          <a:latin typeface="微軟正黑體" pitchFamily="34" charset="-120"/>
                          <a:ea typeface="微軟正黑體" pitchFamily="34" charset="-120"/>
                        </a:rPr>
                        <a:t>、高畫質數位電視等的壓縮技術。</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9122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0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itchFamily="34" charset="-120"/>
                          <a:ea typeface="微軟正黑體" pitchFamily="34" charset="-120"/>
                        </a:rPr>
                        <a:t>MPEG-3</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規格已被併入</a:t>
                      </a:r>
                      <a:r>
                        <a:rPr lang="en-US" altLang="zh-TW" sz="2000" dirty="0" smtClean="0">
                          <a:latin typeface="微軟正黑體" pitchFamily="34" charset="-120"/>
                          <a:ea typeface="微軟正黑體" pitchFamily="34" charset="-120"/>
                        </a:rPr>
                        <a:t>MPEG-2 </a:t>
                      </a:r>
                      <a:r>
                        <a:rPr lang="zh-TW" altLang="en-US" sz="2000" dirty="0" smtClean="0">
                          <a:latin typeface="微軟正黑體" pitchFamily="34" charset="-120"/>
                          <a:ea typeface="微軟正黑體" pitchFamily="34" charset="-120"/>
                        </a:rPr>
                        <a:t>中。</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95558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0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itchFamily="34" charset="-120"/>
                          <a:ea typeface="微軟正黑體" pitchFamily="34" charset="-120"/>
                        </a:rPr>
                        <a:t>MPEG-4</a:t>
                      </a:r>
                      <a:endParaRPr lang="en-US" altLang="zh-TW"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壓縮比高於</a:t>
                      </a:r>
                      <a:r>
                        <a:rPr lang="en-US" altLang="zh-TW" sz="2000" dirty="0" smtClean="0">
                          <a:latin typeface="微軟正黑體" pitchFamily="34" charset="-120"/>
                          <a:ea typeface="微軟正黑體" pitchFamily="34" charset="-120"/>
                        </a:rPr>
                        <a:t>MPEG-2</a:t>
                      </a:r>
                      <a:r>
                        <a:rPr lang="zh-TW" altLang="en-US" sz="2000" dirty="0" smtClean="0">
                          <a:latin typeface="微軟正黑體" pitchFamily="34" charset="-120"/>
                          <a:ea typeface="微軟正黑體" pitchFamily="34" charset="-120"/>
                        </a:rPr>
                        <a:t>，應用於網路傳輸的影像電話、隨選視訊、行動電影等。</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目前常見的</a:t>
                      </a:r>
                      <a:r>
                        <a:rPr lang="en-US" altLang="zh-TW" sz="2000" dirty="0" smtClean="0">
                          <a:solidFill>
                            <a:srgbClr val="FF0000"/>
                          </a:solidFill>
                          <a:latin typeface="微軟正黑體" pitchFamily="34" charset="-120"/>
                          <a:ea typeface="微軟正黑體" pitchFamily="34" charset="-120"/>
                        </a:rPr>
                        <a:t>H.264</a:t>
                      </a:r>
                      <a:r>
                        <a:rPr lang="zh-TW" altLang="en-US" sz="2000" dirty="0" smtClean="0">
                          <a:latin typeface="微軟正黑體" pitchFamily="34" charset="-120"/>
                          <a:ea typeface="微軟正黑體" pitchFamily="34" charset="-120"/>
                        </a:rPr>
                        <a:t>格式（又稱</a:t>
                      </a:r>
                      <a:r>
                        <a:rPr lang="en-US" altLang="zh-TW" sz="2000" dirty="0" smtClean="0">
                          <a:latin typeface="微軟正黑體" pitchFamily="34" charset="-120"/>
                          <a:ea typeface="微軟正黑體" pitchFamily="34" charset="-120"/>
                        </a:rPr>
                        <a:t>MPEG4-10 </a:t>
                      </a:r>
                      <a:r>
                        <a:rPr lang="zh-TW" altLang="en-US" sz="2000" dirty="0" smtClean="0">
                          <a:latin typeface="微軟正黑體" pitchFamily="34" charset="-120"/>
                          <a:ea typeface="微軟正黑體" pitchFamily="34" charset="-120"/>
                        </a:rPr>
                        <a:t>或</a:t>
                      </a:r>
                      <a:r>
                        <a:rPr lang="en-US" altLang="zh-TW" sz="2000" dirty="0" smtClean="0">
                          <a:latin typeface="微軟正黑體" pitchFamily="34" charset="-120"/>
                          <a:ea typeface="微軟正黑體" pitchFamily="34" charset="-120"/>
                        </a:rPr>
                        <a:t>AVC</a:t>
                      </a:r>
                      <a:r>
                        <a:rPr lang="zh-TW" altLang="en-US" sz="2000" dirty="0" smtClean="0">
                          <a:latin typeface="微軟正黑體" pitchFamily="34" charset="-120"/>
                          <a:ea typeface="微軟正黑體" pitchFamily="34" charset="-120"/>
                        </a:rPr>
                        <a:t>）擁有高畫質及高壓縮效能，因此適用於網路及藍光光碟等。</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b="0" dirty="0" smtClean="0">
                          <a:solidFill>
                            <a:schemeClr val="tx1">
                              <a:lumMod val="50000"/>
                              <a:lumOff val="50000"/>
                            </a:schemeClr>
                          </a:solidFill>
                          <a:latin typeface="微軟正黑體" pitchFamily="34" charset="-120"/>
                          <a:ea typeface="微軟正黑體" pitchFamily="34" charset="-120"/>
                        </a:rPr>
                        <a:t>可上傳</a:t>
                      </a:r>
                      <a:r>
                        <a:rPr lang="en-US" altLang="zh-TW" sz="2000" b="0" dirty="0" smtClean="0">
                          <a:solidFill>
                            <a:schemeClr val="tx1">
                              <a:lumMod val="50000"/>
                              <a:lumOff val="50000"/>
                            </a:schemeClr>
                          </a:solidFill>
                          <a:latin typeface="微軟正黑體" pitchFamily="34" charset="-120"/>
                          <a:ea typeface="微軟正黑體" pitchFamily="34" charset="-120"/>
                        </a:rPr>
                        <a:t>YouTube</a:t>
                      </a:r>
                      <a:r>
                        <a:rPr lang="zh-TW" altLang="en-US" sz="2000" b="0" dirty="0" smtClean="0">
                          <a:solidFill>
                            <a:schemeClr val="tx1">
                              <a:lumMod val="50000"/>
                              <a:lumOff val="50000"/>
                            </a:schemeClr>
                          </a:solidFill>
                          <a:latin typeface="微軟正黑體" pitchFamily="34" charset="-120"/>
                          <a:ea typeface="微軟正黑體" pitchFamily="34" charset="-120"/>
                        </a:rPr>
                        <a:t>。</a:t>
                      </a:r>
                      <a:endParaRPr lang="zh-TW" altLang="en-US" sz="2000" b="0" dirty="0">
                        <a:solidFill>
                          <a:schemeClr val="tx1">
                            <a:lumMod val="50000"/>
                            <a:lumOff val="50000"/>
                          </a:schemeClr>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90</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8" name="文字方塊 7"/>
          <p:cNvSpPr txBox="1"/>
          <p:nvPr/>
        </p:nvSpPr>
        <p:spPr>
          <a:xfrm>
            <a:off x="5376185" y="895633"/>
            <a:ext cx="233910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常見的影片格式</a:t>
            </a:r>
            <a:endParaRPr lang="zh-TW" altLang="en-US" sz="2400" dirty="0">
              <a:solidFill>
                <a:schemeClr val="accent5">
                  <a:lumMod val="20000"/>
                  <a:lumOff val="8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385050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資料數位化</a:t>
            </a: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3076129104"/>
              </p:ext>
            </p:extLst>
          </p:nvPr>
        </p:nvGraphicFramePr>
        <p:xfrm>
          <a:off x="179512" y="1556792"/>
          <a:ext cx="8794504" cy="4187198"/>
        </p:xfrm>
        <a:graphic>
          <a:graphicData uri="http://schemas.openxmlformats.org/drawingml/2006/table">
            <a:tbl>
              <a:tblPr firstRow="1" bandRow="1">
                <a:tableStyleId>{5A111915-BE36-4E01-A7E5-04B1672EAD32}</a:tableStyleId>
              </a:tblPr>
              <a:tblGrid>
                <a:gridCol w="936104">
                  <a:extLst>
                    <a:ext uri="{9D8B030D-6E8A-4147-A177-3AD203B41FA5}">
                      <a16:colId xmlns:a16="http://schemas.microsoft.com/office/drawing/2014/main" val="20000"/>
                    </a:ext>
                  </a:extLst>
                </a:gridCol>
                <a:gridCol w="7858400">
                  <a:extLst>
                    <a:ext uri="{9D8B030D-6E8A-4147-A177-3AD203B41FA5}">
                      <a16:colId xmlns:a16="http://schemas.microsoft.com/office/drawing/2014/main" val="20001"/>
                    </a:ext>
                  </a:extLst>
                </a:gridCol>
              </a:tblGrid>
              <a:tr h="489600">
                <a:tc>
                  <a:txBody>
                    <a:bodyPr/>
                    <a:lstStyle/>
                    <a:p>
                      <a:pPr algn="ctr"/>
                      <a:r>
                        <a:rPr lang="zh-TW" altLang="en-US" sz="2000" dirty="0" smtClean="0">
                          <a:latin typeface="微軟正黑體" pitchFamily="34" charset="-120"/>
                          <a:ea typeface="微軟正黑體" pitchFamily="34" charset="-120"/>
                        </a:rPr>
                        <a:t>格式</a:t>
                      </a:r>
                      <a:endParaRPr lang="zh-TW" altLang="en-US" sz="2000" b="1" dirty="0" smtClean="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說明</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4982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AVI</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能封裝壓縮或未壓縮的影音資料，是常見的影音檔案格式之一。</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b="0" dirty="0" smtClean="0">
                          <a:solidFill>
                            <a:schemeClr val="tx1">
                              <a:lumMod val="50000"/>
                              <a:lumOff val="50000"/>
                            </a:schemeClr>
                          </a:solidFill>
                          <a:latin typeface="微軟正黑體" pitchFamily="34" charset="-120"/>
                          <a:ea typeface="微軟正黑體" pitchFamily="34" charset="-120"/>
                        </a:rPr>
                        <a:t>可上傳</a:t>
                      </a:r>
                      <a:r>
                        <a:rPr lang="en-US" altLang="zh-TW" sz="2000" b="0" dirty="0" smtClean="0">
                          <a:solidFill>
                            <a:schemeClr val="tx1">
                              <a:lumMod val="50000"/>
                              <a:lumOff val="50000"/>
                            </a:schemeClr>
                          </a:solidFill>
                          <a:latin typeface="微軟正黑體" pitchFamily="34" charset="-120"/>
                          <a:ea typeface="微軟正黑體" pitchFamily="34" charset="-120"/>
                        </a:rPr>
                        <a:t>YouTube</a:t>
                      </a:r>
                      <a:r>
                        <a:rPr lang="zh-TW" altLang="en-US" sz="2000" b="0" dirty="0" smtClean="0">
                          <a:solidFill>
                            <a:schemeClr val="tx1">
                              <a:lumMod val="50000"/>
                              <a:lumOff val="50000"/>
                            </a:schemeClr>
                          </a:solidFill>
                          <a:latin typeface="微軟正黑體" pitchFamily="34" charset="-120"/>
                          <a:ea typeface="微軟正黑體" pitchFamily="34" charset="-120"/>
                        </a:rPr>
                        <a:t>。</a:t>
                      </a: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4982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WMV</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設計用於網路串流應用服務。</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可支援保護智慧財產權的數位許可權管理工具。</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可使用</a:t>
                      </a:r>
                      <a:r>
                        <a:rPr lang="en-US" altLang="zh-TW" sz="2000" dirty="0" smtClean="0">
                          <a:latin typeface="微軟正黑體" pitchFamily="34" charset="-120"/>
                          <a:ea typeface="微軟正黑體" pitchFamily="34" charset="-120"/>
                        </a:rPr>
                        <a:t>Windows Media Player</a:t>
                      </a:r>
                      <a:r>
                        <a:rPr lang="zh-TW" altLang="en-US" sz="2000" dirty="0" smtClean="0">
                          <a:latin typeface="微軟正黑體" pitchFamily="34" charset="-120"/>
                          <a:ea typeface="微軟正黑體" pitchFamily="34" charset="-120"/>
                        </a:rPr>
                        <a:t>播放。</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b="0" dirty="0" smtClean="0">
                          <a:solidFill>
                            <a:schemeClr val="tx1">
                              <a:lumMod val="50000"/>
                              <a:lumOff val="50000"/>
                            </a:schemeClr>
                          </a:solidFill>
                          <a:latin typeface="微軟正黑體" pitchFamily="34" charset="-120"/>
                          <a:ea typeface="微軟正黑體" pitchFamily="34" charset="-120"/>
                        </a:rPr>
                        <a:t>可上傳</a:t>
                      </a:r>
                      <a:r>
                        <a:rPr lang="en-US" altLang="zh-TW" sz="2000" b="0" dirty="0" smtClean="0">
                          <a:solidFill>
                            <a:schemeClr val="tx1">
                              <a:lumMod val="50000"/>
                              <a:lumOff val="50000"/>
                            </a:schemeClr>
                          </a:solidFill>
                          <a:latin typeface="微軟正黑體" pitchFamily="34" charset="-120"/>
                          <a:ea typeface="微軟正黑體" pitchFamily="34" charset="-120"/>
                        </a:rPr>
                        <a:t>YouTube</a:t>
                      </a:r>
                      <a:r>
                        <a:rPr lang="zh-TW" altLang="en-US" sz="2000" b="0" dirty="0" smtClean="0">
                          <a:solidFill>
                            <a:schemeClr val="tx1">
                              <a:lumMod val="50000"/>
                              <a:lumOff val="50000"/>
                            </a:schemeClr>
                          </a:solidFill>
                          <a:latin typeface="微軟正黑體" pitchFamily="34" charset="-120"/>
                          <a:ea typeface="微軟正黑體" pitchFamily="34" charset="-120"/>
                        </a:rPr>
                        <a:t>。</a:t>
                      </a:r>
                      <a:endParaRPr lang="zh-TW" altLang="en-US" sz="2000" b="1" dirty="0" smtClean="0">
                        <a:solidFill>
                          <a:schemeClr val="tx1">
                            <a:lumMod val="50000"/>
                            <a:lumOff val="50000"/>
                          </a:schemeClr>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902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微軟正黑體" pitchFamily="34" charset="-120"/>
                          <a:ea typeface="微軟正黑體" pitchFamily="34" charset="-120"/>
                        </a:rPr>
                        <a:t>MOV</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蘋果公司的網路串流影音格式，需使用</a:t>
                      </a:r>
                      <a:r>
                        <a:rPr lang="en-US" altLang="zh-TW" sz="2000" dirty="0" smtClean="0">
                          <a:latin typeface="微軟正黑體" pitchFamily="34" charset="-120"/>
                          <a:ea typeface="微軟正黑體" pitchFamily="34" charset="-120"/>
                        </a:rPr>
                        <a:t>Apple Quick Time</a:t>
                      </a:r>
                      <a:r>
                        <a:rPr lang="zh-TW" altLang="en-US" sz="2000" dirty="0" smtClean="0">
                          <a:latin typeface="微軟正黑體" pitchFamily="34" charset="-120"/>
                          <a:ea typeface="微軟正黑體" pitchFamily="34" charset="-120"/>
                        </a:rPr>
                        <a:t>播放。</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b="0" dirty="0" smtClean="0">
                          <a:solidFill>
                            <a:schemeClr val="tx1">
                              <a:lumMod val="50000"/>
                              <a:lumOff val="50000"/>
                            </a:schemeClr>
                          </a:solidFill>
                          <a:latin typeface="微軟正黑體" pitchFamily="34" charset="-120"/>
                          <a:ea typeface="微軟正黑體" pitchFamily="34" charset="-120"/>
                        </a:rPr>
                        <a:t>可上傳</a:t>
                      </a:r>
                      <a:r>
                        <a:rPr lang="en-US" altLang="zh-TW" sz="2000" b="0" dirty="0" smtClean="0">
                          <a:solidFill>
                            <a:schemeClr val="tx1">
                              <a:lumMod val="50000"/>
                              <a:lumOff val="50000"/>
                            </a:schemeClr>
                          </a:solidFill>
                          <a:latin typeface="微軟正黑體" pitchFamily="34" charset="-120"/>
                          <a:ea typeface="微軟正黑體" pitchFamily="34" charset="-120"/>
                        </a:rPr>
                        <a:t>YouTube</a:t>
                      </a:r>
                      <a:r>
                        <a:rPr lang="zh-TW" altLang="en-US" sz="2000" b="0" dirty="0" smtClean="0">
                          <a:solidFill>
                            <a:schemeClr val="tx1">
                              <a:lumMod val="50000"/>
                              <a:lumOff val="50000"/>
                            </a:schemeClr>
                          </a:solidFill>
                          <a:latin typeface="微軟正黑體" pitchFamily="34" charset="-120"/>
                          <a:ea typeface="微軟正黑體" pitchFamily="34" charset="-120"/>
                        </a:rPr>
                        <a:t>。</a:t>
                      </a:r>
                      <a:endParaRPr lang="zh-TW" altLang="en-US" sz="2000" b="1" dirty="0">
                        <a:solidFill>
                          <a:schemeClr val="tx1">
                            <a:lumMod val="50000"/>
                            <a:lumOff val="50000"/>
                          </a:schemeClr>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90</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8" name="文字方塊 7"/>
          <p:cNvSpPr txBox="1"/>
          <p:nvPr/>
        </p:nvSpPr>
        <p:spPr>
          <a:xfrm>
            <a:off x="5376185" y="895633"/>
            <a:ext cx="233910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常見的影片格式</a:t>
            </a:r>
            <a:endParaRPr lang="zh-TW" altLang="en-US" sz="2400" dirty="0">
              <a:solidFill>
                <a:schemeClr val="accent5">
                  <a:lumMod val="20000"/>
                  <a:lumOff val="80000"/>
                </a:schemeClr>
              </a:solidFill>
              <a:latin typeface="微軟正黑體" pitchFamily="34" charset="-120"/>
              <a:ea typeface="微軟正黑體" pitchFamily="34" charset="-120"/>
            </a:endParaRPr>
          </a:p>
        </p:txBody>
      </p:sp>
      <p:sp>
        <p:nvSpPr>
          <p:cNvPr id="10" name="矩形 9"/>
          <p:cNvSpPr/>
          <p:nvPr/>
        </p:nvSpPr>
        <p:spPr>
          <a:xfrm>
            <a:off x="6623951" y="6073551"/>
            <a:ext cx="2520049" cy="307777"/>
          </a:xfrm>
          <a:prstGeom prst="rect">
            <a:avLst/>
          </a:prstGeom>
        </p:spPr>
        <p:txBody>
          <a:bodyPr wrap="none">
            <a:spAutoFit/>
          </a:bodyPr>
          <a:lstStyle/>
          <a:p>
            <a:pPr>
              <a:spcBef>
                <a:spcPts val="1200"/>
              </a:spcBef>
            </a:pPr>
            <a:r>
              <a:rPr lang="en-US" altLang="zh-TW" sz="1400" dirty="0" smtClean="0">
                <a:latin typeface="微軟正黑體" pitchFamily="34" charset="-120"/>
                <a:ea typeface="微軟正黑體" pitchFamily="34" charset="-120"/>
              </a:rPr>
              <a:t>【</a:t>
            </a:r>
            <a:r>
              <a:rPr lang="en-US" altLang="zh-TW" sz="1400" dirty="0" smtClean="0">
                <a:latin typeface="微軟正黑體" pitchFamily="34" charset="-120"/>
                <a:ea typeface="微軟正黑體" pitchFamily="34" charset="-120"/>
                <a:hlinkClick r:id="rId3"/>
              </a:rPr>
              <a:t>YouTube</a:t>
            </a:r>
            <a:r>
              <a:rPr lang="zh-TW" altLang="en-US" sz="1400" dirty="0" smtClean="0">
                <a:latin typeface="微軟正黑體" pitchFamily="34" charset="-120"/>
                <a:ea typeface="微軟正黑體" pitchFamily="34" charset="-120"/>
                <a:hlinkClick r:id="rId3"/>
              </a:rPr>
              <a:t>可支援檔案格式</a:t>
            </a:r>
            <a:r>
              <a:rPr lang="en-US" altLang="zh-TW" sz="1400" dirty="0">
                <a:latin typeface="微軟正黑體" pitchFamily="34" charset="-120"/>
                <a:ea typeface="微軟正黑體" pitchFamily="34" charset="-120"/>
              </a:rPr>
              <a:t>】</a:t>
            </a:r>
            <a:endParaRPr lang="en-US" altLang="zh-TW" sz="14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00186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課外補充</a:t>
            </a:r>
            <a:endParaRPr lang="zh-TW" altLang="en-US" dirty="0"/>
          </a:p>
        </p:txBody>
      </p:sp>
      <p:sp>
        <p:nvSpPr>
          <p:cNvPr id="5" name="內容版面配置區 4"/>
          <p:cNvSpPr>
            <a:spLocks noGrp="1"/>
          </p:cNvSpPr>
          <p:nvPr>
            <p:ph idx="1"/>
          </p:nvPr>
        </p:nvSpPr>
        <p:spPr/>
        <p:txBody>
          <a:bodyPr/>
          <a:lstStyle/>
          <a:p>
            <a:r>
              <a:rPr lang="zh-TW" altLang="en-US" b="1" dirty="0" smtClean="0">
                <a:solidFill>
                  <a:srgbClr val="008000"/>
                </a:solidFill>
              </a:rPr>
              <a:t>常見的編解碼器</a:t>
            </a:r>
            <a:endParaRPr lang="en-US" altLang="zh-TW" b="1" dirty="0" smtClean="0">
              <a:solidFill>
                <a:srgbClr val="008000"/>
              </a:solidFill>
            </a:endParaRPr>
          </a:p>
          <a:p>
            <a:pPr lvl="1"/>
            <a:endParaRPr lang="zh-TW" altLang="en-US" dirty="0" smtClean="0"/>
          </a:p>
        </p:txBody>
      </p:sp>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90</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520" y="2016225"/>
            <a:ext cx="9335181" cy="4293095"/>
          </a:xfrm>
          <a:prstGeom prst="rect">
            <a:avLst/>
          </a:prstGeom>
        </p:spPr>
      </p:pic>
    </p:spTree>
    <p:extLst>
      <p:ext uri="{BB962C8B-B14F-4D97-AF65-F5344CB8AC3E}">
        <p14:creationId xmlns:p14="http://schemas.microsoft.com/office/powerpoint/2010/main" val="548211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sp>
        <p:nvSpPr>
          <p:cNvPr id="3" name="內容版面配置區 2"/>
          <p:cNvSpPr>
            <a:spLocks noGrp="1"/>
          </p:cNvSpPr>
          <p:nvPr>
            <p:ph idx="1"/>
          </p:nvPr>
        </p:nvSpPr>
        <p:spPr>
          <a:prstGeom prst="rect">
            <a:avLst/>
          </a:prstGeom>
        </p:spPr>
        <p:txBody>
          <a:bodyPr>
            <a:normAutofit/>
          </a:bodyPr>
          <a:lstStyle/>
          <a:p>
            <a:pPr>
              <a:spcBef>
                <a:spcPts val="1200"/>
              </a:spcBef>
            </a:pPr>
            <a:r>
              <a:rPr lang="zh-TW" altLang="en-US" dirty="0" smtClean="0"/>
              <a:t>在</a:t>
            </a:r>
            <a:r>
              <a:rPr lang="zh-TW" altLang="en-US" dirty="0"/>
              <a:t>電腦的世界中</a:t>
            </a:r>
            <a:r>
              <a:rPr lang="zh-TW" altLang="en-US" dirty="0" smtClean="0"/>
              <a:t>，採用</a:t>
            </a:r>
            <a:r>
              <a:rPr lang="zh-TW" altLang="en-US" dirty="0">
                <a:solidFill>
                  <a:srgbClr val="FF0000"/>
                </a:solidFill>
              </a:rPr>
              <a:t>二元</a:t>
            </a:r>
            <a:r>
              <a:rPr lang="en-US" altLang="zh-TW" dirty="0">
                <a:solidFill>
                  <a:srgbClr val="FF0000"/>
                </a:solidFill>
              </a:rPr>
              <a:t>(binary</a:t>
            </a:r>
            <a:r>
              <a:rPr lang="en-US" altLang="zh-TW" dirty="0" smtClean="0">
                <a:solidFill>
                  <a:srgbClr val="FF0000"/>
                </a:solidFill>
              </a:rPr>
              <a:t>)</a:t>
            </a:r>
            <a:r>
              <a:rPr lang="zh-TW" altLang="en-US" dirty="0" smtClean="0"/>
              <a:t>系統</a:t>
            </a:r>
            <a:r>
              <a:rPr lang="zh-TW" altLang="en-US" dirty="0"/>
              <a:t>的方式來表示、處理</a:t>
            </a:r>
            <a:r>
              <a:rPr lang="zh-TW" altLang="en-US" dirty="0" smtClean="0"/>
              <a:t>或儲存</a:t>
            </a:r>
            <a:r>
              <a:rPr lang="zh-TW" altLang="en-US" dirty="0"/>
              <a:t>資料</a:t>
            </a:r>
            <a:r>
              <a:rPr lang="zh-TW" altLang="en-US" dirty="0" smtClean="0"/>
              <a:t>。</a:t>
            </a:r>
            <a:endParaRPr lang="en-US" altLang="zh-TW" dirty="0" smtClean="0"/>
          </a:p>
          <a:p>
            <a:pPr>
              <a:spcBef>
                <a:spcPts val="1200"/>
              </a:spcBef>
            </a:pPr>
            <a:r>
              <a:rPr lang="zh-TW" altLang="en-US" dirty="0"/>
              <a:t>電腦</a:t>
            </a:r>
            <a:r>
              <a:rPr lang="zh-TW" altLang="en-US" dirty="0" smtClean="0"/>
              <a:t>會將資料先轉換為</a:t>
            </a:r>
            <a:r>
              <a:rPr lang="zh-TW" altLang="en-US" dirty="0"/>
              <a:t>「</a:t>
            </a:r>
            <a:r>
              <a:rPr lang="en-US" altLang="zh-TW" dirty="0"/>
              <a:t>0</a:t>
            </a:r>
            <a:r>
              <a:rPr lang="zh-TW" altLang="en-US" dirty="0"/>
              <a:t>」和「</a:t>
            </a:r>
            <a:r>
              <a:rPr lang="en-US" altLang="zh-TW" dirty="0"/>
              <a:t>1</a:t>
            </a:r>
            <a:r>
              <a:rPr lang="zh-TW" altLang="en-US" dirty="0"/>
              <a:t>」組成的資料形式，而這個轉換</a:t>
            </a:r>
            <a:r>
              <a:rPr lang="zh-TW" altLang="en-US" dirty="0" smtClean="0"/>
              <a:t>的動作</a:t>
            </a:r>
            <a:r>
              <a:rPr lang="zh-TW" altLang="en-US" dirty="0"/>
              <a:t>便稱為</a:t>
            </a:r>
            <a:r>
              <a:rPr lang="zh-TW" altLang="en-US" dirty="0">
                <a:solidFill>
                  <a:srgbClr val="FF0000"/>
                </a:solidFill>
              </a:rPr>
              <a:t>數位化</a:t>
            </a:r>
            <a:r>
              <a:rPr lang="en-US" altLang="zh-TW" dirty="0">
                <a:solidFill>
                  <a:srgbClr val="FF0000"/>
                </a:solidFill>
              </a:rPr>
              <a:t>(digitize</a:t>
            </a:r>
            <a:r>
              <a:rPr lang="en-US" altLang="zh-TW" dirty="0" smtClean="0">
                <a:solidFill>
                  <a:srgbClr val="FF0000"/>
                </a:solidFill>
              </a:rPr>
              <a:t>)</a:t>
            </a:r>
            <a:r>
              <a:rPr lang="zh-TW" altLang="en-US" dirty="0" smtClean="0"/>
              <a:t>。</a:t>
            </a:r>
            <a:endParaRPr lang="zh-TW" altLang="en-US" dirty="0"/>
          </a:p>
        </p:txBody>
      </p:sp>
      <p:sp>
        <p:nvSpPr>
          <p:cNvPr id="9" name="文字方塊 8"/>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84</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pic>
        <p:nvPicPr>
          <p:cNvPr id="5122"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32040" y="3429000"/>
            <a:ext cx="3667592" cy="3042000"/>
          </a:xfrm>
          <a:prstGeom prst="rect">
            <a:avLst/>
          </a:prstGeom>
          <a:noFill/>
          <a:ln w="9525">
            <a:noFill/>
            <a:miter lim="800000"/>
            <a:headEnd/>
            <a:tailEnd/>
          </a:ln>
        </p:spPr>
      </p:pic>
      <p:sp>
        <p:nvSpPr>
          <p:cNvPr id="7" name="文字方塊 6"/>
          <p:cNvSpPr txBox="1"/>
          <p:nvPr/>
        </p:nvSpPr>
        <p:spPr>
          <a:xfrm>
            <a:off x="7668344" y="5795972"/>
            <a:ext cx="646331"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通路</a:t>
            </a:r>
            <a:endParaRPr lang="zh-TW" altLang="en-US" dirty="0">
              <a:latin typeface="微軟正黑體" pitchFamily="34" charset="-120"/>
              <a:ea typeface="微軟正黑體" pitchFamily="34" charset="-120"/>
            </a:endParaRPr>
          </a:p>
        </p:txBody>
      </p:sp>
      <p:sp>
        <p:nvSpPr>
          <p:cNvPr id="8" name="文字方塊 7"/>
          <p:cNvSpPr txBox="1"/>
          <p:nvPr/>
        </p:nvSpPr>
        <p:spPr>
          <a:xfrm>
            <a:off x="5725869" y="6444044"/>
            <a:ext cx="646331"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斷路</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518746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隨堂練習</a:t>
            </a:r>
            <a:endParaRPr lang="zh-TW" altLang="en-US" dirty="0"/>
          </a:p>
        </p:txBody>
      </p:sp>
      <p:sp>
        <p:nvSpPr>
          <p:cNvPr id="3" name="內容版面配置區 2"/>
          <p:cNvSpPr>
            <a:spLocks noGrp="1"/>
          </p:cNvSpPr>
          <p:nvPr>
            <p:ph idx="1"/>
          </p:nvPr>
        </p:nvSpPr>
        <p:spPr/>
        <p:txBody>
          <a:bodyPr/>
          <a:lstStyle/>
          <a:p>
            <a:r>
              <a:rPr lang="zh-TW" altLang="en-US" dirty="0" smtClean="0"/>
              <a:t>請同學們上網搜尋可以進行音檔格式轉換的網站。</a:t>
            </a:r>
            <a:endParaRPr lang="zh-TW" altLang="en-US" dirty="0"/>
          </a:p>
        </p:txBody>
      </p:sp>
    </p:spTree>
    <p:extLst>
      <p:ext uri="{BB962C8B-B14F-4D97-AF65-F5344CB8AC3E}">
        <p14:creationId xmlns:p14="http://schemas.microsoft.com/office/powerpoint/2010/main" val="949807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1449</a:t>
            </a:r>
            <a:endParaRPr lang="zh-TW" altLang="en-US" dirty="0"/>
          </a:p>
        </p:txBody>
      </p:sp>
    </p:spTree>
    <p:extLst>
      <p:ext uri="{BB962C8B-B14F-4D97-AF65-F5344CB8AC3E}">
        <p14:creationId xmlns:p14="http://schemas.microsoft.com/office/powerpoint/2010/main" val="1172993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3-1.3</a:t>
            </a:r>
            <a:r>
              <a:rPr lang="zh-TW" altLang="en-US" dirty="0" smtClean="0"/>
              <a:t> 軟體</a:t>
            </a:r>
            <a:r>
              <a:rPr lang="zh-TW" altLang="en-US" dirty="0"/>
              <a:t>分類</a:t>
            </a:r>
          </a:p>
        </p:txBody>
      </p:sp>
      <p:sp>
        <p:nvSpPr>
          <p:cNvPr id="3" name="內容版面配置區 2"/>
          <p:cNvSpPr>
            <a:spLocks noGrp="1"/>
          </p:cNvSpPr>
          <p:nvPr>
            <p:ph idx="1"/>
          </p:nvPr>
        </p:nvSpPr>
        <p:spPr>
          <a:prstGeom prst="rect">
            <a:avLst/>
          </a:prstGeom>
        </p:spPr>
        <p:txBody>
          <a:bodyPr>
            <a:normAutofit/>
          </a:bodyPr>
          <a:lstStyle/>
          <a:p>
            <a:pPr lvl="1"/>
            <a:r>
              <a:rPr lang="zh-TW" altLang="en-US" dirty="0"/>
              <a:t>「</a:t>
            </a:r>
            <a:r>
              <a:rPr lang="zh-TW" altLang="en-US" dirty="0">
                <a:solidFill>
                  <a:srgbClr val="FF0000"/>
                </a:solidFill>
              </a:rPr>
              <a:t>軟體</a:t>
            </a:r>
            <a:r>
              <a:rPr lang="zh-TW" altLang="en-US" dirty="0"/>
              <a:t>」是一系列電腦指令與資料的集合，用來控制硬體並驅使電腦工作</a:t>
            </a:r>
            <a:r>
              <a:rPr lang="zh-TW" altLang="en-US" dirty="0" smtClean="0"/>
              <a:t>。</a:t>
            </a:r>
            <a:endParaRPr lang="en-US" altLang="zh-TW" dirty="0"/>
          </a:p>
        </p:txBody>
      </p:sp>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93</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pic>
        <p:nvPicPr>
          <p:cNvPr id="2050" name="Picture 2" descr="C:\Users\Bill\Desktop\圖片 001.png"/>
          <p:cNvPicPr>
            <a:picLocks noChangeAspect="1" noChangeArrowheads="1"/>
          </p:cNvPicPr>
          <p:nvPr/>
        </p:nvPicPr>
        <p:blipFill>
          <a:blip r:embed="rId3" cstate="print"/>
          <a:srcRect/>
          <a:stretch>
            <a:fillRect/>
          </a:stretch>
        </p:blipFill>
        <p:spPr bwMode="auto">
          <a:xfrm>
            <a:off x="539552" y="2420888"/>
            <a:ext cx="8464551" cy="3676650"/>
          </a:xfrm>
          <a:prstGeom prst="rect">
            <a:avLst/>
          </a:prstGeom>
          <a:noFill/>
        </p:spPr>
      </p:pic>
    </p:spTree>
    <p:extLst>
      <p:ext uri="{BB962C8B-B14F-4D97-AF65-F5344CB8AC3E}">
        <p14:creationId xmlns:p14="http://schemas.microsoft.com/office/powerpoint/2010/main" val="2546620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3-1.3</a:t>
            </a:r>
            <a:r>
              <a:rPr lang="zh-TW" altLang="en-US" dirty="0" smtClean="0"/>
              <a:t> 軟體</a:t>
            </a:r>
            <a:r>
              <a:rPr lang="zh-TW" altLang="en-US" dirty="0"/>
              <a:t>分類</a:t>
            </a:r>
          </a:p>
        </p:txBody>
      </p:sp>
      <p:sp>
        <p:nvSpPr>
          <p:cNvPr id="3" name="內容版面配置區 2"/>
          <p:cNvSpPr>
            <a:spLocks noGrp="1"/>
          </p:cNvSpPr>
          <p:nvPr>
            <p:ph idx="1"/>
          </p:nvPr>
        </p:nvSpPr>
        <p:spPr>
          <a:prstGeom prst="rect">
            <a:avLst/>
          </a:prstGeom>
        </p:spPr>
        <p:txBody>
          <a:bodyPr>
            <a:normAutofit/>
          </a:bodyPr>
          <a:lstStyle/>
          <a:p>
            <a:r>
              <a:rPr lang="zh-TW" altLang="en-US" b="1" dirty="0" smtClean="0">
                <a:solidFill>
                  <a:srgbClr val="008000"/>
                </a:solidFill>
              </a:rPr>
              <a:t>系統軟體</a:t>
            </a:r>
            <a:r>
              <a:rPr lang="en-US" altLang="zh-TW" b="1" dirty="0" smtClean="0">
                <a:solidFill>
                  <a:srgbClr val="008000"/>
                </a:solidFill>
              </a:rPr>
              <a:t>(system </a:t>
            </a:r>
            <a:r>
              <a:rPr lang="en-US" altLang="zh-TW" b="1" dirty="0">
                <a:solidFill>
                  <a:srgbClr val="008000"/>
                </a:solidFill>
              </a:rPr>
              <a:t>software) </a:t>
            </a:r>
            <a:endParaRPr lang="zh-TW" altLang="en-US" b="1" dirty="0">
              <a:solidFill>
                <a:srgbClr val="008000"/>
              </a:solidFill>
            </a:endParaRPr>
          </a:p>
          <a:p>
            <a:pPr lvl="1"/>
            <a:r>
              <a:rPr lang="zh-TW" altLang="en-US" dirty="0" smtClean="0"/>
              <a:t>電腦運作</a:t>
            </a:r>
            <a:r>
              <a:rPr lang="zh-TW" altLang="en-US" dirty="0"/>
              <a:t>的核</a:t>
            </a:r>
            <a:r>
              <a:rPr lang="zh-TW" altLang="en-US" dirty="0" smtClean="0"/>
              <a:t>心。</a:t>
            </a:r>
            <a:endParaRPr lang="en-US" altLang="zh-TW" dirty="0" smtClean="0"/>
          </a:p>
          <a:p>
            <a:pPr lvl="1"/>
            <a:r>
              <a:rPr lang="zh-TW" altLang="en-US" dirty="0" smtClean="0"/>
              <a:t>主</a:t>
            </a:r>
            <a:r>
              <a:rPr lang="zh-TW" altLang="en-US" dirty="0"/>
              <a:t>要功能在於管理與控制</a:t>
            </a:r>
            <a:r>
              <a:rPr lang="zh-TW" altLang="en-US" dirty="0" smtClean="0"/>
              <a:t>所有電腦</a:t>
            </a:r>
            <a:r>
              <a:rPr lang="zh-TW" altLang="en-US" dirty="0"/>
              <a:t>資源，讓使用者或應用軟體能夠</a:t>
            </a:r>
            <a:r>
              <a:rPr lang="zh-TW" altLang="en-US" dirty="0" smtClean="0"/>
              <a:t>輕易地</a:t>
            </a:r>
            <a:r>
              <a:rPr lang="zh-TW" altLang="en-US" dirty="0"/>
              <a:t>與電腦溝通並進行</a:t>
            </a:r>
            <a:r>
              <a:rPr lang="zh-TW" altLang="en-US" dirty="0" smtClean="0"/>
              <a:t>作業。</a:t>
            </a:r>
            <a:endParaRPr lang="en-US" altLang="zh-TW" dirty="0" smtClean="0"/>
          </a:p>
          <a:p>
            <a:pPr lvl="1">
              <a:lnSpc>
                <a:spcPct val="150000"/>
              </a:lnSpc>
            </a:pPr>
            <a:r>
              <a:rPr lang="zh-TW" altLang="en-US" dirty="0" smtClean="0"/>
              <a:t>系統軟體包含：</a:t>
            </a:r>
            <a:endParaRPr lang="en-US" altLang="zh-TW" dirty="0" smtClean="0"/>
          </a:p>
          <a:p>
            <a:pPr lvl="2"/>
            <a:r>
              <a:rPr lang="zh-TW" altLang="en-US" dirty="0" smtClean="0">
                <a:solidFill>
                  <a:schemeClr val="tx1">
                    <a:lumMod val="50000"/>
                    <a:lumOff val="50000"/>
                  </a:schemeClr>
                </a:solidFill>
              </a:rPr>
              <a:t>作業系統，如：</a:t>
            </a:r>
            <a:r>
              <a:rPr lang="en-US" altLang="zh-TW" dirty="0" smtClean="0">
                <a:solidFill>
                  <a:schemeClr val="tx1">
                    <a:lumMod val="50000"/>
                    <a:lumOff val="50000"/>
                  </a:schemeClr>
                </a:solidFill>
              </a:rPr>
              <a:t>Windows XP</a:t>
            </a:r>
            <a:r>
              <a:rPr lang="zh-TW" altLang="en-US" dirty="0" smtClean="0">
                <a:solidFill>
                  <a:schemeClr val="tx1">
                    <a:lumMod val="50000"/>
                    <a:lumOff val="50000"/>
                  </a:schemeClr>
                </a:solidFill>
              </a:rPr>
              <a:t>、</a:t>
            </a:r>
            <a:r>
              <a:rPr lang="en-US" altLang="zh-TW" dirty="0" smtClean="0">
                <a:solidFill>
                  <a:schemeClr val="tx1">
                    <a:lumMod val="50000"/>
                    <a:lumOff val="50000"/>
                  </a:schemeClr>
                </a:solidFill>
              </a:rPr>
              <a:t>Linux</a:t>
            </a:r>
            <a:r>
              <a:rPr lang="zh-TW" altLang="en-US" dirty="0" smtClean="0">
                <a:solidFill>
                  <a:schemeClr val="tx1">
                    <a:lumMod val="50000"/>
                    <a:lumOff val="50000"/>
                  </a:schemeClr>
                </a:solidFill>
              </a:rPr>
              <a:t>。</a:t>
            </a:r>
          </a:p>
          <a:p>
            <a:pPr lvl="2"/>
            <a:r>
              <a:rPr lang="zh-TW" altLang="en-US" dirty="0" smtClean="0">
                <a:solidFill>
                  <a:schemeClr val="tx1">
                    <a:lumMod val="50000"/>
                    <a:lumOff val="50000"/>
                  </a:schemeClr>
                </a:solidFill>
              </a:rPr>
              <a:t>軟體開發程式，如：程式碼鏈結器、直譯器、編譯器。</a:t>
            </a:r>
            <a:endParaRPr lang="en-US" altLang="zh-TW" dirty="0" smtClean="0">
              <a:solidFill>
                <a:schemeClr val="tx1">
                  <a:lumMod val="50000"/>
                  <a:lumOff val="50000"/>
                </a:schemeClr>
              </a:solidFill>
            </a:endParaRPr>
          </a:p>
          <a:p>
            <a:pPr lvl="2"/>
            <a:r>
              <a:rPr lang="zh-TW" altLang="en-US" dirty="0" smtClean="0">
                <a:solidFill>
                  <a:schemeClr val="tx1">
                    <a:lumMod val="50000"/>
                    <a:lumOff val="50000"/>
                  </a:schemeClr>
                </a:solidFill>
              </a:rPr>
              <a:t>工具程式，如：磁碟分割工具、連線程式。</a:t>
            </a:r>
            <a:endParaRPr lang="en-US" altLang="zh-TW" dirty="0">
              <a:solidFill>
                <a:schemeClr val="tx1">
                  <a:lumMod val="50000"/>
                  <a:lumOff val="50000"/>
                </a:schemeClr>
              </a:solidFill>
            </a:endParaRPr>
          </a:p>
        </p:txBody>
      </p:sp>
      <p:sp>
        <p:nvSpPr>
          <p:cNvPr id="11" name="文字方塊 10"/>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93</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89332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3-1.3</a:t>
            </a:r>
            <a:r>
              <a:rPr lang="zh-TW" altLang="en-US" dirty="0" smtClean="0"/>
              <a:t> 軟體</a:t>
            </a:r>
            <a:r>
              <a:rPr lang="zh-TW" altLang="en-US" dirty="0"/>
              <a:t>分類</a:t>
            </a:r>
          </a:p>
        </p:txBody>
      </p:sp>
      <p:sp>
        <p:nvSpPr>
          <p:cNvPr id="3" name="內容版面配置區 2"/>
          <p:cNvSpPr>
            <a:spLocks noGrp="1"/>
          </p:cNvSpPr>
          <p:nvPr>
            <p:ph idx="1"/>
          </p:nvPr>
        </p:nvSpPr>
        <p:spPr>
          <a:prstGeom prst="rect">
            <a:avLst/>
          </a:prstGeom>
        </p:spPr>
        <p:txBody>
          <a:bodyPr>
            <a:normAutofit/>
          </a:bodyPr>
          <a:lstStyle/>
          <a:p>
            <a:pPr>
              <a:spcBef>
                <a:spcPts val="1200"/>
              </a:spcBef>
            </a:pPr>
            <a:r>
              <a:rPr lang="zh-TW" altLang="en-US" b="1" dirty="0" smtClean="0">
                <a:solidFill>
                  <a:srgbClr val="008000"/>
                </a:solidFill>
              </a:rPr>
              <a:t>應用軟體</a:t>
            </a:r>
            <a:r>
              <a:rPr lang="en-US" altLang="zh-TW" b="1" dirty="0">
                <a:solidFill>
                  <a:srgbClr val="008000"/>
                </a:solidFill>
              </a:rPr>
              <a:t>(application software) </a:t>
            </a:r>
            <a:endParaRPr lang="zh-TW" altLang="en-US" b="1" dirty="0">
              <a:solidFill>
                <a:srgbClr val="008000"/>
              </a:solidFill>
            </a:endParaRPr>
          </a:p>
          <a:p>
            <a:pPr lvl="1">
              <a:spcBef>
                <a:spcPts val="1200"/>
              </a:spcBef>
            </a:pPr>
            <a:r>
              <a:rPr lang="zh-TW" altLang="en-US" dirty="0" smtClean="0"/>
              <a:t>因應</a:t>
            </a:r>
            <a:r>
              <a:rPr lang="zh-TW" altLang="en-US" dirty="0"/>
              <a:t>多數人的需要而發展出來的</a:t>
            </a:r>
            <a:r>
              <a:rPr lang="zh-TW" altLang="en-US" dirty="0" smtClean="0"/>
              <a:t>軟體，如：</a:t>
            </a:r>
            <a:endParaRPr lang="en-US" altLang="zh-TW" dirty="0" smtClean="0"/>
          </a:p>
          <a:p>
            <a:pPr lvl="2">
              <a:spcBef>
                <a:spcPts val="1200"/>
              </a:spcBef>
            </a:pPr>
            <a:r>
              <a:rPr lang="zh-TW" altLang="en-US" dirty="0" smtClean="0">
                <a:solidFill>
                  <a:schemeClr val="tx1">
                    <a:lumMod val="50000"/>
                    <a:lumOff val="50000"/>
                  </a:schemeClr>
                </a:solidFill>
              </a:rPr>
              <a:t>文書處理軟體</a:t>
            </a:r>
            <a:endParaRPr lang="en-US" altLang="zh-TW" dirty="0" smtClean="0">
              <a:solidFill>
                <a:schemeClr val="tx1">
                  <a:lumMod val="50000"/>
                  <a:lumOff val="50000"/>
                </a:schemeClr>
              </a:solidFill>
            </a:endParaRPr>
          </a:p>
          <a:p>
            <a:pPr lvl="2">
              <a:spcBef>
                <a:spcPts val="1200"/>
              </a:spcBef>
            </a:pPr>
            <a:r>
              <a:rPr lang="zh-TW" altLang="en-US" dirty="0" smtClean="0">
                <a:solidFill>
                  <a:schemeClr val="tx1">
                    <a:lumMod val="50000"/>
                    <a:lumOff val="50000"/>
                  </a:schemeClr>
                </a:solidFill>
              </a:rPr>
              <a:t>影像處理軟體</a:t>
            </a:r>
            <a:endParaRPr lang="en-US" altLang="zh-TW" dirty="0" smtClean="0">
              <a:solidFill>
                <a:schemeClr val="tx1">
                  <a:lumMod val="50000"/>
                  <a:lumOff val="50000"/>
                </a:schemeClr>
              </a:solidFill>
            </a:endParaRPr>
          </a:p>
          <a:p>
            <a:pPr lvl="1">
              <a:spcBef>
                <a:spcPts val="1200"/>
              </a:spcBef>
            </a:pPr>
            <a:r>
              <a:rPr lang="zh-TW" altLang="en-US" dirty="0" smtClean="0"/>
              <a:t>某些</a:t>
            </a:r>
            <a:r>
              <a:rPr lang="zh-TW" altLang="en-US" dirty="0"/>
              <a:t>公司或個人</a:t>
            </a:r>
            <a:r>
              <a:rPr lang="zh-TW" altLang="en-US" dirty="0" smtClean="0"/>
              <a:t>自行（</a:t>
            </a:r>
            <a:r>
              <a:rPr lang="zh-TW" altLang="en-US" dirty="0"/>
              <a:t>或委託他人）</a:t>
            </a:r>
            <a:r>
              <a:rPr lang="zh-TW" altLang="en-US" dirty="0" smtClean="0"/>
              <a:t>開發的</a:t>
            </a:r>
            <a:r>
              <a:rPr lang="zh-TW" altLang="en-US" dirty="0"/>
              <a:t>專用程式亦屬於</a:t>
            </a:r>
            <a:r>
              <a:rPr lang="zh-TW" altLang="en-US" dirty="0" smtClean="0"/>
              <a:t>應用軟體</a:t>
            </a:r>
            <a:r>
              <a:rPr lang="zh-TW" altLang="en-US" dirty="0"/>
              <a:t>的</a:t>
            </a:r>
            <a:r>
              <a:rPr lang="zh-TW" altLang="en-US" dirty="0" smtClean="0"/>
              <a:t>範疇，如：</a:t>
            </a:r>
            <a:endParaRPr lang="en-US" altLang="zh-TW" dirty="0" smtClean="0"/>
          </a:p>
          <a:p>
            <a:pPr lvl="2">
              <a:spcBef>
                <a:spcPts val="1200"/>
              </a:spcBef>
            </a:pPr>
            <a:r>
              <a:rPr lang="zh-TW" altLang="en-US" dirty="0" smtClean="0">
                <a:solidFill>
                  <a:schemeClr val="tx1">
                    <a:lumMod val="50000"/>
                    <a:lumOff val="50000"/>
                  </a:schemeClr>
                </a:solidFill>
              </a:rPr>
              <a:t>人事薪資系統</a:t>
            </a:r>
            <a:endParaRPr lang="en-US" altLang="zh-TW" dirty="0" smtClean="0">
              <a:solidFill>
                <a:schemeClr val="tx1">
                  <a:lumMod val="50000"/>
                  <a:lumOff val="50000"/>
                </a:schemeClr>
              </a:solidFill>
            </a:endParaRPr>
          </a:p>
          <a:p>
            <a:pPr lvl="2">
              <a:spcBef>
                <a:spcPts val="1200"/>
              </a:spcBef>
            </a:pPr>
            <a:r>
              <a:rPr lang="zh-TW" altLang="en-US" dirty="0" smtClean="0">
                <a:solidFill>
                  <a:schemeClr val="tx1">
                    <a:lumMod val="50000"/>
                    <a:lumOff val="50000"/>
                  </a:schemeClr>
                </a:solidFill>
              </a:rPr>
              <a:t>會計系統</a:t>
            </a:r>
            <a:endParaRPr lang="en-US" altLang="zh-TW" dirty="0">
              <a:solidFill>
                <a:schemeClr val="tx1">
                  <a:lumMod val="50000"/>
                  <a:lumOff val="50000"/>
                </a:schemeClr>
              </a:solidFill>
            </a:endParaRPr>
          </a:p>
        </p:txBody>
      </p:sp>
      <p:sp>
        <p:nvSpPr>
          <p:cNvPr id="10" name="文字方塊 9"/>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93</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81568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prstGeom prst="rect">
            <a:avLst/>
          </a:prstGeom>
        </p:spPr>
        <p:txBody>
          <a:bodyPr>
            <a:normAutofit/>
          </a:bodyPr>
          <a:lstStyle/>
          <a:p>
            <a:pPr lvl="1">
              <a:spcBef>
                <a:spcPts val="1200"/>
              </a:spcBef>
            </a:pPr>
            <a:r>
              <a:rPr lang="zh-TW" altLang="en-US" dirty="0" smtClean="0"/>
              <a:t>購買</a:t>
            </a:r>
            <a:r>
              <a:rPr lang="zh-TW" altLang="en-US" dirty="0"/>
              <a:t>一套軟體時，事實上購買的</a:t>
            </a:r>
            <a:r>
              <a:rPr lang="zh-TW" altLang="en-US" dirty="0" smtClean="0"/>
              <a:t>是軟體</a:t>
            </a:r>
            <a:r>
              <a:rPr lang="zh-TW" altLang="en-US" dirty="0"/>
              <a:t>的「使用權」而不是軟體本身，因此</a:t>
            </a:r>
            <a:r>
              <a:rPr lang="zh-TW" altLang="en-US" dirty="0" smtClean="0"/>
              <a:t>任何重</a:t>
            </a:r>
            <a:r>
              <a:rPr lang="zh-TW" altLang="en-US" dirty="0"/>
              <a:t>製或修改圖利的行為都是不被允許的</a:t>
            </a:r>
            <a:r>
              <a:rPr lang="zh-TW" altLang="en-US" dirty="0" smtClean="0"/>
              <a:t>。</a:t>
            </a:r>
            <a:endParaRPr lang="en-US" altLang="zh-TW" dirty="0" smtClean="0"/>
          </a:p>
          <a:p>
            <a:pPr lvl="1">
              <a:spcBef>
                <a:spcPts val="1200"/>
              </a:spcBef>
            </a:pPr>
            <a:r>
              <a:rPr lang="zh-TW" altLang="en-US" dirty="0" smtClean="0"/>
              <a:t>通常在</a:t>
            </a:r>
            <a:r>
              <a:rPr lang="zh-TW" altLang="en-US" dirty="0"/>
              <a:t>軟體包裝盒內</a:t>
            </a:r>
            <a:r>
              <a:rPr lang="zh-TW" altLang="en-US" dirty="0" smtClean="0"/>
              <a:t>都會</a:t>
            </a:r>
            <a:r>
              <a:rPr lang="zh-TW" altLang="en-US" dirty="0"/>
              <a:t>附上一份「使用者</a:t>
            </a:r>
            <a:r>
              <a:rPr lang="zh-TW" altLang="en-US" dirty="0" smtClean="0"/>
              <a:t>授權合約</a:t>
            </a:r>
            <a:r>
              <a:rPr lang="zh-TW" altLang="en-US" dirty="0"/>
              <a:t>」</a:t>
            </a:r>
            <a:r>
              <a:rPr lang="zh-TW" altLang="en-US" dirty="0" smtClean="0"/>
              <a:t>，或者</a:t>
            </a:r>
            <a:r>
              <a:rPr lang="zh-TW" altLang="en-US" dirty="0"/>
              <a:t>安裝</a:t>
            </a:r>
            <a:r>
              <a:rPr lang="zh-TW" altLang="en-US" dirty="0" smtClean="0"/>
              <a:t>軟體時也</a:t>
            </a:r>
            <a:r>
              <a:rPr lang="zh-TW" altLang="en-US" dirty="0"/>
              <a:t>會出現授權</a:t>
            </a:r>
            <a:r>
              <a:rPr lang="zh-TW" altLang="en-US" dirty="0" smtClean="0"/>
              <a:t>聲明的視窗。</a:t>
            </a:r>
            <a:endParaRPr lang="en-US" altLang="zh-TW"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3727516" y="3783996"/>
            <a:ext cx="3724804" cy="266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prstGeom prst="rect">
            <a:avLst/>
          </a:prstGeom>
        </p:spPr>
        <p:txBody>
          <a:bodyPr/>
          <a:lstStyle/>
          <a:p>
            <a:r>
              <a:rPr lang="en-US" altLang="zh-TW" dirty="0" smtClean="0"/>
              <a:t>3-1.4</a:t>
            </a:r>
            <a:r>
              <a:rPr lang="zh-TW" altLang="en-US" dirty="0" smtClean="0"/>
              <a:t> 軟體</a:t>
            </a:r>
            <a:r>
              <a:rPr lang="zh-TW" altLang="en-US" dirty="0"/>
              <a:t>來源</a:t>
            </a:r>
          </a:p>
        </p:txBody>
      </p:sp>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94</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grpSp>
        <p:nvGrpSpPr>
          <p:cNvPr id="8" name="群組 7"/>
          <p:cNvGrpSpPr/>
          <p:nvPr/>
        </p:nvGrpSpPr>
        <p:grpSpPr>
          <a:xfrm>
            <a:off x="0" y="6101132"/>
            <a:ext cx="3816344" cy="756868"/>
            <a:chOff x="203393" y="2054474"/>
            <a:chExt cx="5030451" cy="891145"/>
          </a:xfrm>
        </p:grpSpPr>
        <p:sp>
          <p:nvSpPr>
            <p:cNvPr id="9" name="矩形 8">
              <a:hlinkClick r:id="rId4"/>
            </p:cNvPr>
            <p:cNvSpPr/>
            <p:nvPr/>
          </p:nvSpPr>
          <p:spPr>
            <a:xfrm>
              <a:off x="731531" y="2363585"/>
              <a:ext cx="4027836" cy="423868"/>
            </a:xfrm>
            <a:prstGeom prst="rect">
              <a:avLst/>
            </a:prstGeom>
          </p:spPr>
          <p:style>
            <a:lnRef idx="3">
              <a:schemeClr val="lt1"/>
            </a:lnRef>
            <a:fillRef idx="1">
              <a:schemeClr val="accent4"/>
            </a:fillRef>
            <a:effectRef idx="1">
              <a:schemeClr val="accent4"/>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動畫一點通：</a:t>
              </a:r>
              <a:r>
                <a:rPr lang="zh-TW" altLang="en-US" b="1" dirty="0">
                  <a:latin typeface="微軟正黑體" pitchFamily="34" charset="-120"/>
                  <a:ea typeface="微軟正黑體" pitchFamily="34" charset="-120"/>
                </a:rPr>
                <a:t>軟</a:t>
              </a:r>
              <a:r>
                <a:rPr lang="zh-TW" altLang="en-US" b="1" dirty="0" smtClean="0">
                  <a:latin typeface="微軟正黑體" pitchFamily="34" charset="-120"/>
                  <a:ea typeface="微軟正黑體" pitchFamily="34" charset="-120"/>
                </a:rPr>
                <a:t>體的版權</a:t>
              </a:r>
            </a:p>
          </p:txBody>
        </p:sp>
        <p:pic>
          <p:nvPicPr>
            <p:cNvPr id="10"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3393" y="2054474"/>
              <a:ext cx="949056" cy="8477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84788" y="2097882"/>
              <a:ext cx="949056" cy="84773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7452320" y="5229200"/>
            <a:ext cx="1619672" cy="1077218"/>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軟體授權合約大多是購買一套軟體僅限在一台電腦上使用。</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2560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3-1.4</a:t>
            </a:r>
            <a:r>
              <a:rPr lang="zh-TW" altLang="en-US" dirty="0" smtClean="0"/>
              <a:t> 軟體</a:t>
            </a:r>
            <a:r>
              <a:rPr lang="zh-TW" altLang="en-US" dirty="0"/>
              <a:t>來源</a:t>
            </a:r>
          </a:p>
        </p:txBody>
      </p:sp>
      <p:sp>
        <p:nvSpPr>
          <p:cNvPr id="3" name="內容版面配置區 2"/>
          <p:cNvSpPr>
            <a:spLocks noGrp="1"/>
          </p:cNvSpPr>
          <p:nvPr>
            <p:ph idx="1"/>
          </p:nvPr>
        </p:nvSpPr>
        <p:spPr>
          <a:prstGeom prst="rect">
            <a:avLst/>
          </a:prstGeom>
        </p:spPr>
        <p:txBody>
          <a:bodyPr>
            <a:normAutofit/>
          </a:bodyPr>
          <a:lstStyle/>
          <a:p>
            <a:pPr lvl="1"/>
            <a:r>
              <a:rPr lang="zh-TW" altLang="en-US" dirty="0" smtClean="0"/>
              <a:t>軟體使用的授權分類：</a:t>
            </a:r>
            <a:endParaRPr lang="en-US" altLang="zh-TW" dirty="0" smtClean="0"/>
          </a:p>
          <a:p>
            <a:endParaRPr lang="en-US" altLang="zh-TW" dirty="0">
              <a:solidFill>
                <a:schemeClr val="accent6">
                  <a:lumMod val="75000"/>
                </a:scheme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3101647868"/>
              </p:ext>
            </p:extLst>
          </p:nvPr>
        </p:nvGraphicFramePr>
        <p:xfrm>
          <a:off x="285720" y="2060848"/>
          <a:ext cx="8679718" cy="4176463"/>
        </p:xfrm>
        <a:graphic>
          <a:graphicData uri="http://schemas.openxmlformats.org/drawingml/2006/table">
            <a:tbl>
              <a:tblPr firstRow="1" bandRow="1">
                <a:tableStyleId>{5A111915-BE36-4E01-A7E5-04B1672EAD32}</a:tableStyleId>
              </a:tblPr>
              <a:tblGrid>
                <a:gridCol w="1803718">
                  <a:extLst>
                    <a:ext uri="{9D8B030D-6E8A-4147-A177-3AD203B41FA5}">
                      <a16:colId xmlns:a16="http://schemas.microsoft.com/office/drawing/2014/main" val="20000"/>
                    </a:ext>
                  </a:extLst>
                </a:gridCol>
                <a:gridCol w="4968000">
                  <a:extLst>
                    <a:ext uri="{9D8B030D-6E8A-4147-A177-3AD203B41FA5}">
                      <a16:colId xmlns:a16="http://schemas.microsoft.com/office/drawing/2014/main" val="20001"/>
                    </a:ext>
                  </a:extLst>
                </a:gridCol>
                <a:gridCol w="1908000">
                  <a:extLst>
                    <a:ext uri="{9D8B030D-6E8A-4147-A177-3AD203B41FA5}">
                      <a16:colId xmlns:a16="http://schemas.microsoft.com/office/drawing/2014/main" val="20002"/>
                    </a:ext>
                  </a:extLst>
                </a:gridCol>
              </a:tblGrid>
              <a:tr h="445033">
                <a:tc>
                  <a:txBody>
                    <a:bodyPr/>
                    <a:lstStyle/>
                    <a:p>
                      <a:pPr algn="ctr"/>
                      <a:r>
                        <a:rPr lang="zh-TW" altLang="en-US" sz="2000" dirty="0" smtClean="0">
                          <a:latin typeface="微軟正黑體" pitchFamily="34" charset="-120"/>
                          <a:ea typeface="微軟正黑體" pitchFamily="34" charset="-120"/>
                        </a:rPr>
                        <a:t>類型</a:t>
                      </a:r>
                      <a:endParaRPr lang="zh-TW" altLang="en-US" sz="2000" b="1" dirty="0" smtClean="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說明</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例子</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1296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公用軟體</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latin typeface="微軟正黑體" pitchFamily="34" charset="-120"/>
                          <a:ea typeface="微軟正黑體" pitchFamily="34" charset="-120"/>
                        </a:rPr>
                        <a:t>Public Domain</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latin typeface="微軟正黑體" pitchFamily="34" charset="-120"/>
                          <a:ea typeface="微軟正黑體" pitchFamily="34" charset="-120"/>
                        </a:rPr>
                        <a:t>Software</a:t>
                      </a:r>
                      <a:endParaRPr lang="zh-TW" altLang="en-US" sz="18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已經超過法律上的著作權保護年限。</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開發者自行放棄著作權並進行散佈的軟體。</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dirty="0" smtClean="0">
                          <a:latin typeface="微軟正黑體" pitchFamily="34" charset="-120"/>
                          <a:ea typeface="微軟正黑體" pitchFamily="34" charset="-120"/>
                        </a:rPr>
                        <a:t>FreeCAD</a:t>
                      </a:r>
                      <a:endParaRPr lang="en-US" altLang="zh-TW" sz="18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1296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共享軟體</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latin typeface="微軟正黑體" pitchFamily="34" charset="-120"/>
                          <a:ea typeface="微軟正黑體" pitchFamily="34" charset="-120"/>
                        </a:rPr>
                        <a:t>Shareware</a:t>
                      </a:r>
                      <a:endParaRPr lang="zh-TW" altLang="en-US" sz="18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可免費取得軟體試用版。</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通常會有一些功能的限制，若試用滿意可付款以取得正式版本。</a:t>
                      </a:r>
                      <a:endParaRPr lang="zh-TW" altLang="en-US" sz="20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dirty="0" smtClean="0">
                          <a:latin typeface="微軟正黑體" pitchFamily="34" charset="-120"/>
                          <a:ea typeface="微軟正黑體" pitchFamily="34" charset="-120"/>
                        </a:rPr>
                        <a:t>PhotoImpact   30</a:t>
                      </a:r>
                      <a:r>
                        <a:rPr lang="zh-TW" altLang="en-US" sz="1800" dirty="0" smtClean="0">
                          <a:latin typeface="微軟正黑體" pitchFamily="34" charset="-120"/>
                          <a:ea typeface="微軟正黑體" pitchFamily="34" charset="-120"/>
                        </a:rPr>
                        <a:t>天試用版</a:t>
                      </a:r>
                      <a:endParaRPr lang="zh-TW" altLang="en-US" sz="18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472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免費軟體</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latin typeface="微軟正黑體" pitchFamily="34" charset="-120"/>
                          <a:ea typeface="微軟正黑體" pitchFamily="34" charset="-120"/>
                        </a:rPr>
                        <a:t>Freeware</a:t>
                      </a:r>
                      <a:endParaRPr lang="zh-TW" altLang="en-US" sz="18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完全不用任何費用就可以使用的軟體</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軟體本身享有著作權保護，重製、散佈、修改行為仍屬違法。</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dirty="0" smtClean="0">
                          <a:latin typeface="微軟正黑體" pitchFamily="34" charset="-120"/>
                          <a:ea typeface="微軟正黑體" pitchFamily="34" charset="-120"/>
                        </a:rPr>
                        <a:t>iTunes</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dirty="0" smtClean="0">
                          <a:latin typeface="微軟正黑體" pitchFamily="34" charset="-120"/>
                          <a:ea typeface="微軟正黑體" pitchFamily="34" charset="-120"/>
                        </a:rPr>
                        <a:t>Adobe Reader</a:t>
                      </a:r>
                      <a:endParaRPr lang="zh-TW" altLang="en-US" sz="18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94</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46495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3-1.4</a:t>
            </a:r>
            <a:r>
              <a:rPr lang="zh-TW" altLang="en-US" dirty="0" smtClean="0"/>
              <a:t> 軟體</a:t>
            </a:r>
            <a:r>
              <a:rPr lang="zh-TW" altLang="en-US" dirty="0"/>
              <a:t>來源</a:t>
            </a:r>
          </a:p>
        </p:txBody>
      </p:sp>
      <p:graphicFrame>
        <p:nvGraphicFramePr>
          <p:cNvPr id="6" name="表格 5"/>
          <p:cNvGraphicFramePr>
            <a:graphicFrameLocks noGrp="1"/>
          </p:cNvGraphicFramePr>
          <p:nvPr>
            <p:extLst>
              <p:ext uri="{D42A27DB-BD31-4B8C-83A1-F6EECF244321}">
                <p14:modId xmlns:p14="http://schemas.microsoft.com/office/powerpoint/2010/main" val="745908493"/>
              </p:ext>
            </p:extLst>
          </p:nvPr>
        </p:nvGraphicFramePr>
        <p:xfrm>
          <a:off x="35496" y="2084432"/>
          <a:ext cx="9017909" cy="2712720"/>
        </p:xfrm>
        <a:graphic>
          <a:graphicData uri="http://schemas.openxmlformats.org/drawingml/2006/table">
            <a:tbl>
              <a:tblPr firstRow="1" bandRow="1">
                <a:tableStyleId>{5A111915-BE36-4E01-A7E5-04B1672EAD32}</a:tableStyleId>
              </a:tblPr>
              <a:tblGrid>
                <a:gridCol w="1805749">
                  <a:extLst>
                    <a:ext uri="{9D8B030D-6E8A-4147-A177-3AD203B41FA5}">
                      <a16:colId xmlns:a16="http://schemas.microsoft.com/office/drawing/2014/main" val="20000"/>
                    </a:ext>
                  </a:extLst>
                </a:gridCol>
                <a:gridCol w="5251035">
                  <a:extLst>
                    <a:ext uri="{9D8B030D-6E8A-4147-A177-3AD203B41FA5}">
                      <a16:colId xmlns:a16="http://schemas.microsoft.com/office/drawing/2014/main" val="20001"/>
                    </a:ext>
                  </a:extLst>
                </a:gridCol>
                <a:gridCol w="1961125">
                  <a:extLst>
                    <a:ext uri="{9D8B030D-6E8A-4147-A177-3AD203B41FA5}">
                      <a16:colId xmlns:a16="http://schemas.microsoft.com/office/drawing/2014/main" val="20002"/>
                    </a:ext>
                  </a:extLst>
                </a:gridCol>
              </a:tblGrid>
              <a:tr h="370840">
                <a:tc>
                  <a:txBody>
                    <a:bodyPr/>
                    <a:lstStyle/>
                    <a:p>
                      <a:pPr algn="ctr"/>
                      <a:r>
                        <a:rPr lang="zh-TW" altLang="en-US" sz="2000" dirty="0" smtClean="0">
                          <a:latin typeface="微軟正黑體" pitchFamily="34" charset="-120"/>
                          <a:ea typeface="微軟正黑體" pitchFamily="34" charset="-120"/>
                        </a:rPr>
                        <a:t>類型</a:t>
                      </a:r>
                      <a:endParaRPr lang="zh-TW" altLang="en-US" sz="2000" b="1" dirty="0" smtClean="0">
                        <a:latin typeface="微軟正黑體" pitchFamily="34" charset="-120"/>
                        <a:ea typeface="微軟正黑體" pitchFamily="34" charset="-120"/>
                      </a:endParaRPr>
                    </a:p>
                  </a:txBody>
                  <a:tcP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說明</a:t>
                      </a:r>
                      <a:endParaRPr lang="zh-TW" altLang="en-US" sz="2000" b="1" dirty="0">
                        <a:latin typeface="微軟正黑體" pitchFamily="34" charset="-120"/>
                        <a:ea typeface="微軟正黑體" pitchFamily="34" charset="-12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例子</a:t>
                      </a:r>
                      <a:endParaRPr lang="zh-TW" altLang="en-US" sz="2000" b="1" dirty="0">
                        <a:latin typeface="微軟正黑體" pitchFamily="34" charset="-120"/>
                        <a:ea typeface="微軟正黑體" pitchFamily="34" charset="-120"/>
                      </a:endParaRPr>
                    </a:p>
                  </a:txBody>
                  <a:tcP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自由軟體</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latin typeface="微軟正黑體" pitchFamily="34" charset="-120"/>
                          <a:ea typeface="微軟正黑體" pitchFamily="34" charset="-120"/>
                        </a:rPr>
                        <a:t>Free Software</a:t>
                      </a:r>
                      <a:endParaRPr lang="zh-TW" altLang="en-US" sz="18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允許使用者對軟體進行重製、散佈與修改。</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提供完整的程式原始碼。</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修改後再發佈的新軟體，也必須以</a:t>
                      </a:r>
                      <a:r>
                        <a:rPr lang="en-US" altLang="zh-TW" sz="2000" dirty="0" smtClean="0">
                          <a:latin typeface="微軟正黑體" pitchFamily="34" charset="-120"/>
                          <a:ea typeface="微軟正黑體" pitchFamily="34" charset="-120"/>
                        </a:rPr>
                        <a:t>GPL</a:t>
                      </a:r>
                      <a:r>
                        <a:rPr lang="zh-TW" altLang="en-US" sz="2000" dirty="0" smtClean="0">
                          <a:latin typeface="微軟正黑體" pitchFamily="34" charset="-120"/>
                          <a:ea typeface="微軟正黑體" pitchFamily="34" charset="-120"/>
                        </a:rPr>
                        <a:t>的方式發行，至於收費與否不在</a:t>
                      </a:r>
                      <a:r>
                        <a:rPr lang="en-US" altLang="zh-TW" sz="2000" dirty="0" smtClean="0">
                          <a:latin typeface="微軟正黑體" pitchFamily="34" charset="-120"/>
                          <a:ea typeface="微軟正黑體" pitchFamily="34" charset="-120"/>
                        </a:rPr>
                        <a:t>GPL</a:t>
                      </a:r>
                      <a:r>
                        <a:rPr lang="zh-TW" altLang="en-US" sz="2000" dirty="0" smtClean="0">
                          <a:latin typeface="微軟正黑體" pitchFamily="34" charset="-120"/>
                          <a:ea typeface="微軟正黑體" pitchFamily="34" charset="-120"/>
                        </a:rPr>
                        <a:t>規定範圍。</a:t>
                      </a:r>
                      <a:endParaRPr lang="zh-TW" altLang="en-US" sz="2000" b="1" dirty="0" smtClean="0">
                        <a:latin typeface="微軟正黑體" pitchFamily="34" charset="-120"/>
                        <a:ea typeface="微軟正黑體" pitchFamily="34" charset="-12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dirty="0" smtClean="0">
                          <a:latin typeface="微軟正黑體" pitchFamily="34" charset="-120"/>
                          <a:ea typeface="微軟正黑體" pitchFamily="34" charset="-120"/>
                        </a:rPr>
                        <a:t>OpenOffice</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dirty="0" smtClean="0">
                          <a:latin typeface="微軟正黑體" pitchFamily="34" charset="-120"/>
                          <a:ea typeface="微軟正黑體" pitchFamily="34" charset="-120"/>
                        </a:rPr>
                        <a:t>Linux</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dirty="0" smtClean="0">
                          <a:latin typeface="微軟正黑體" pitchFamily="34" charset="-120"/>
                          <a:ea typeface="微軟正黑體" pitchFamily="34" charset="-120"/>
                        </a:rPr>
                        <a:t>Firefox</a:t>
                      </a:r>
                      <a:endParaRPr lang="en-US" altLang="zh-TW" sz="18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商用軟體</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latin typeface="微軟正黑體" pitchFamily="34" charset="-120"/>
                          <a:ea typeface="微軟正黑體" pitchFamily="34" charset="-120"/>
                        </a:rPr>
                        <a:t>Commercial</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latin typeface="微軟正黑體" pitchFamily="34" charset="-120"/>
                          <a:ea typeface="微軟正黑體" pitchFamily="34" charset="-120"/>
                        </a:rPr>
                        <a:t>Software</a:t>
                      </a:r>
                      <a:endParaRPr lang="zh-TW" altLang="en-US" sz="18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又稱私有軟體。</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擁有著作權保護，不能擅自複製、改寫。</a:t>
                      </a:r>
                      <a:endParaRPr lang="en-US" altLang="zh-TW" sz="2000" dirty="0" smtClean="0">
                        <a:latin typeface="微軟正黑體" pitchFamily="34" charset="-120"/>
                        <a:ea typeface="微軟正黑體" pitchFamily="34" charset="-12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dirty="0" smtClean="0">
                          <a:latin typeface="微軟正黑體" pitchFamily="34" charset="-120"/>
                          <a:ea typeface="微軟正黑體" pitchFamily="34" charset="-120"/>
                        </a:rPr>
                        <a:t>使用者必須付費才能使用。</a:t>
                      </a:r>
                      <a:endParaRPr lang="zh-TW" altLang="en-US" sz="2000" b="1" dirty="0" smtClean="0">
                        <a:latin typeface="微軟正黑體" pitchFamily="34" charset="-120"/>
                        <a:ea typeface="微軟正黑體" pitchFamily="34" charset="-12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dirty="0" smtClean="0">
                          <a:latin typeface="微軟正黑體" pitchFamily="34" charset="-120"/>
                          <a:ea typeface="微軟正黑體" pitchFamily="34" charset="-120"/>
                        </a:rPr>
                        <a:t>Windows Vista</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dirty="0" smtClean="0">
                          <a:latin typeface="微軟正黑體" pitchFamily="34" charset="-120"/>
                          <a:ea typeface="微軟正黑體" pitchFamily="34" charset="-120"/>
                        </a:rPr>
                        <a:t>MS Office</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800" dirty="0" err="1" smtClean="0">
                          <a:latin typeface="微軟正黑體" pitchFamily="34" charset="-120"/>
                          <a:ea typeface="微軟正黑體" pitchFamily="34" charset="-120"/>
                        </a:rPr>
                        <a:t>CorelDRAW</a:t>
                      </a:r>
                      <a:endParaRPr lang="zh-TW" altLang="en-US" sz="18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文字方塊 3"/>
          <p:cNvSpPr txBox="1"/>
          <p:nvPr/>
        </p:nvSpPr>
        <p:spPr>
          <a:xfrm>
            <a:off x="269776" y="5013176"/>
            <a:ext cx="860444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zh-TW" altLang="en-US" dirty="0" smtClean="0">
                <a:latin typeface="微軟正黑體" pitchFamily="34" charset="-120"/>
                <a:ea typeface="微軟正黑體" pitchFamily="34" charset="-120"/>
              </a:rPr>
              <a:t>通用</a:t>
            </a:r>
            <a:r>
              <a:rPr lang="zh-TW" altLang="en-US" dirty="0">
                <a:latin typeface="微軟正黑體" pitchFamily="34" charset="-120"/>
                <a:ea typeface="微軟正黑體" pitchFamily="34" charset="-120"/>
              </a:rPr>
              <a:t>公開執照</a:t>
            </a:r>
            <a:r>
              <a:rPr lang="en-US" altLang="zh-TW" dirty="0" smtClean="0">
                <a:latin typeface="微軟正黑體" pitchFamily="34" charset="-120"/>
                <a:ea typeface="微軟正黑體" pitchFamily="34" charset="-120"/>
              </a:rPr>
              <a:t>(GPL</a:t>
            </a:r>
            <a:r>
              <a:rPr lang="en-US" altLang="zh-TW" dirty="0">
                <a:latin typeface="微軟正黑體" pitchFamily="34" charset="-120"/>
                <a:ea typeface="微軟正黑體" pitchFamily="34" charset="-120"/>
              </a:rPr>
              <a:t>) </a:t>
            </a:r>
            <a:r>
              <a:rPr lang="zh-TW" altLang="en-US" dirty="0">
                <a:latin typeface="微軟正黑體" pitchFamily="34" charset="-120"/>
                <a:ea typeface="微軟正黑體" pitchFamily="34" charset="-120"/>
              </a:rPr>
              <a:t>是一種常用的軟體著作授權規定，給予了電腦程式「自由軟體」的定義，以主張「程式碼應完全公開」的概念來確保程式的自由被完善保留</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文字方塊 10"/>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94</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grpSp>
        <p:nvGrpSpPr>
          <p:cNvPr id="8" name="群組 7"/>
          <p:cNvGrpSpPr/>
          <p:nvPr/>
        </p:nvGrpSpPr>
        <p:grpSpPr>
          <a:xfrm>
            <a:off x="0" y="6101132"/>
            <a:ext cx="4464416" cy="756868"/>
            <a:chOff x="188991" y="2055810"/>
            <a:chExt cx="5884696" cy="891144"/>
          </a:xfrm>
        </p:grpSpPr>
        <p:sp>
          <p:nvSpPr>
            <p:cNvPr id="9" name="矩形 8">
              <a:hlinkClick r:id="rId3"/>
            </p:cNvPr>
            <p:cNvSpPr/>
            <p:nvPr/>
          </p:nvSpPr>
          <p:spPr>
            <a:xfrm>
              <a:off x="731531" y="2363585"/>
              <a:ext cx="4905132" cy="423868"/>
            </a:xfrm>
            <a:prstGeom prst="rect">
              <a:avLst/>
            </a:prstGeom>
          </p:spPr>
          <p:style>
            <a:lnRef idx="3">
              <a:schemeClr val="lt1"/>
            </a:lnRef>
            <a:fillRef idx="1">
              <a:schemeClr val="accent5"/>
            </a:fillRef>
            <a:effectRef idx="1">
              <a:schemeClr val="accent5"/>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網站：</a:t>
              </a:r>
              <a:r>
                <a:rPr lang="zh-TW" altLang="en-US" b="1" dirty="0">
                  <a:latin typeface="微軟正黑體" pitchFamily="34" charset="-120"/>
                  <a:ea typeface="微軟正黑體" pitchFamily="34" charset="-120"/>
                </a:rPr>
                <a:t>教育部校園自由軟體中心</a:t>
              </a:r>
              <a:endParaRPr lang="zh-TW" altLang="en-US" b="1" dirty="0" smtClean="0">
                <a:latin typeface="微軟正黑體" pitchFamily="34" charset="-120"/>
                <a:ea typeface="微軟正黑體" pitchFamily="34" charset="-120"/>
              </a:endParaRPr>
            </a:p>
          </p:txBody>
        </p:sp>
        <p:pic>
          <p:nvPicPr>
            <p:cNvPr id="10" name="Picture 4" descr="C:\Documents and Settings\Chen\My Documents\1.pn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8991" y="2055810"/>
              <a:ext cx="949056" cy="8477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Documents and Settings\Chen\My Documents\2.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24631" y="2099218"/>
              <a:ext cx="949056"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629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延伸學習</a:t>
            </a:r>
            <a:endParaRPr lang="zh-TW" altLang="en-US" dirty="0"/>
          </a:p>
        </p:txBody>
      </p:sp>
      <p:sp>
        <p:nvSpPr>
          <p:cNvPr id="2" name="內容版面配置區 1"/>
          <p:cNvSpPr>
            <a:spLocks noGrp="1"/>
          </p:cNvSpPr>
          <p:nvPr>
            <p:ph idx="1"/>
          </p:nvPr>
        </p:nvSpPr>
        <p:spPr>
          <a:prstGeom prst="rect">
            <a:avLst/>
          </a:prstGeom>
        </p:spPr>
        <p:txBody>
          <a:bodyPr>
            <a:normAutofit/>
          </a:bodyPr>
          <a:lstStyle/>
          <a:p>
            <a:r>
              <a:rPr lang="zh-TW" altLang="en-US" b="1" dirty="0">
                <a:solidFill>
                  <a:srgbClr val="008000"/>
                </a:solidFill>
              </a:rPr>
              <a:t>創用</a:t>
            </a:r>
            <a:r>
              <a:rPr lang="en-US" altLang="zh-TW" b="1" dirty="0">
                <a:solidFill>
                  <a:srgbClr val="008000"/>
                </a:solidFill>
              </a:rPr>
              <a:t>CC (Creative Commons)</a:t>
            </a:r>
          </a:p>
          <a:p>
            <a:pPr lvl="1">
              <a:spcBef>
                <a:spcPts val="1200"/>
              </a:spcBef>
            </a:pPr>
            <a:r>
              <a:rPr lang="zh-TW" altLang="en-US" dirty="0" smtClean="0"/>
              <a:t>主要</a:t>
            </a:r>
            <a:r>
              <a:rPr lang="zh-TW" altLang="en-US" dirty="0"/>
              <a:t>是針對電腦程式、文字、照片、</a:t>
            </a:r>
            <a:r>
              <a:rPr lang="zh-TW" altLang="en-US" dirty="0" smtClean="0"/>
              <a:t>圖片</a:t>
            </a:r>
            <a:r>
              <a:rPr lang="zh-TW" altLang="en-US" dirty="0"/>
              <a:t>、音樂、視訊等創作類型，建立了一套「保留部分權利」的授權標準機制，</a:t>
            </a:r>
            <a:r>
              <a:rPr lang="zh-TW" altLang="en-US" dirty="0" smtClean="0"/>
              <a:t>讓使用者</a:t>
            </a:r>
            <a:r>
              <a:rPr lang="zh-TW" altLang="en-US" dirty="0"/>
              <a:t>也可以在授權範圍內，合法</a:t>
            </a:r>
            <a:r>
              <a:rPr lang="zh-TW" altLang="en-US" dirty="0" smtClean="0"/>
              <a:t>地分享</a:t>
            </a:r>
            <a:r>
              <a:rPr lang="zh-TW" altLang="en-US" dirty="0"/>
              <a:t>、利用與再</a:t>
            </a:r>
            <a:r>
              <a:rPr lang="zh-TW" altLang="en-US" dirty="0" smtClean="0"/>
              <a:t>創作</a:t>
            </a:r>
            <a:r>
              <a:rPr lang="zh-TW" altLang="en-US" dirty="0"/>
              <a:t>。</a:t>
            </a:r>
          </a:p>
        </p:txBody>
      </p:sp>
      <p:pic>
        <p:nvPicPr>
          <p:cNvPr id="16386" name="Picture 2" descr="https://lh6.googleusercontent.com/PmRfn1TrRXKdDTtZI6DlNGWTDGyjrxsIMzn3u-53G_IWsU5gDR9Jj9sTku3o7c_hxP3k7N5VxZ4YB7XnnbNYAcwZjp05cHQ0jyWAk1XXloAbX2Eme2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01541" y="4568016"/>
            <a:ext cx="4934409" cy="1175559"/>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95</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095190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r>
              <a:rPr lang="zh-TW" altLang="en-US" dirty="0" smtClean="0"/>
              <a:t>延伸學習</a:t>
            </a:r>
            <a:endParaRPr lang="zh-TW" altLang="en-US" dirty="0"/>
          </a:p>
        </p:txBody>
      </p:sp>
      <p:sp>
        <p:nvSpPr>
          <p:cNvPr id="2" name="內容版面配置區 1"/>
          <p:cNvSpPr>
            <a:spLocks noGrp="1"/>
          </p:cNvSpPr>
          <p:nvPr>
            <p:ph idx="1"/>
          </p:nvPr>
        </p:nvSpPr>
        <p:spPr>
          <a:prstGeom prst="rect">
            <a:avLst/>
          </a:prstGeom>
        </p:spPr>
        <p:txBody>
          <a:bodyPr>
            <a:normAutofit/>
          </a:bodyPr>
          <a:lstStyle/>
          <a:p>
            <a:pPr lvl="1"/>
            <a:r>
              <a:rPr lang="zh-TW" altLang="en-US" dirty="0"/>
              <a:t>創用</a:t>
            </a:r>
            <a:r>
              <a:rPr lang="en-US" altLang="zh-TW" dirty="0"/>
              <a:t>CC </a:t>
            </a:r>
            <a:r>
              <a:rPr lang="zh-TW" altLang="en-US" dirty="0" smtClean="0"/>
              <a:t>的授權要素：</a:t>
            </a:r>
            <a:endParaRPr lang="en-US" altLang="zh-TW" dirty="0" smtClean="0"/>
          </a:p>
          <a:p>
            <a:pPr marL="457200" lvl="1" indent="0">
              <a:buNone/>
            </a:pPr>
            <a:endParaRPr lang="en-US" altLang="zh-TW" dirty="0"/>
          </a:p>
        </p:txBody>
      </p:sp>
      <p:graphicFrame>
        <p:nvGraphicFramePr>
          <p:cNvPr id="3" name="表格 2"/>
          <p:cNvGraphicFramePr>
            <a:graphicFrameLocks noGrp="1"/>
          </p:cNvGraphicFramePr>
          <p:nvPr>
            <p:extLst>
              <p:ext uri="{D42A27DB-BD31-4B8C-83A1-F6EECF244321}">
                <p14:modId xmlns:p14="http://schemas.microsoft.com/office/powerpoint/2010/main" val="3040995893"/>
              </p:ext>
            </p:extLst>
          </p:nvPr>
        </p:nvGraphicFramePr>
        <p:xfrm>
          <a:off x="107505" y="2096537"/>
          <a:ext cx="8945899" cy="4140776"/>
        </p:xfrm>
        <a:graphic>
          <a:graphicData uri="http://schemas.openxmlformats.org/drawingml/2006/table">
            <a:tbl>
              <a:tblPr firstRow="1" bandRow="1">
                <a:tableStyleId>{5A111915-BE36-4E01-A7E5-04B1672EAD32}</a:tableStyleId>
              </a:tblPr>
              <a:tblGrid>
                <a:gridCol w="3111618">
                  <a:extLst>
                    <a:ext uri="{9D8B030D-6E8A-4147-A177-3AD203B41FA5}">
                      <a16:colId xmlns:a16="http://schemas.microsoft.com/office/drawing/2014/main" val="20000"/>
                    </a:ext>
                  </a:extLst>
                </a:gridCol>
                <a:gridCol w="1011275">
                  <a:extLst>
                    <a:ext uri="{9D8B030D-6E8A-4147-A177-3AD203B41FA5}">
                      <a16:colId xmlns:a16="http://schemas.microsoft.com/office/drawing/2014/main" val="20001"/>
                    </a:ext>
                  </a:extLst>
                </a:gridCol>
                <a:gridCol w="4823006">
                  <a:extLst>
                    <a:ext uri="{9D8B030D-6E8A-4147-A177-3AD203B41FA5}">
                      <a16:colId xmlns:a16="http://schemas.microsoft.com/office/drawing/2014/main" val="20002"/>
                    </a:ext>
                  </a:extLst>
                </a:gridCol>
              </a:tblGrid>
              <a:tr h="468815">
                <a:tc>
                  <a:txBody>
                    <a:bodyPr/>
                    <a:lstStyle/>
                    <a:p>
                      <a:pPr algn="ctr"/>
                      <a:r>
                        <a:rPr lang="zh-TW" altLang="en-US" sz="2000" dirty="0" smtClean="0">
                          <a:latin typeface="微軟正黑體" pitchFamily="34" charset="-120"/>
                          <a:ea typeface="微軟正黑體" pitchFamily="34" charset="-120"/>
                        </a:rPr>
                        <a:t>要素名稱</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圖示</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說明</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008000">
                <a:tc>
                  <a:txBody>
                    <a:bodyPr/>
                    <a:lstStyle/>
                    <a:p>
                      <a:r>
                        <a:rPr lang="zh-TW" altLang="en-US" sz="2000" b="1" dirty="0" smtClean="0">
                          <a:latin typeface="微軟正黑體" pitchFamily="34" charset="-120"/>
                          <a:ea typeface="微軟正黑體" pitchFamily="34" charset="-120"/>
                        </a:rPr>
                        <a:t>姓名標示</a:t>
                      </a:r>
                    </a:p>
                    <a:p>
                      <a:r>
                        <a:rPr lang="en-US" altLang="zh-TW" sz="2000" b="1" dirty="0" smtClean="0">
                          <a:latin typeface="微軟正黑體" pitchFamily="34" charset="-120"/>
                          <a:ea typeface="微軟正黑體" pitchFamily="34" charset="-120"/>
                        </a:rPr>
                        <a:t>(Attribution)</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zh-TW" altLang="en-US" sz="2000" b="1" dirty="0">
                        <a:latin typeface="微軟正黑體" pitchFamily="34" charset="-120"/>
                        <a:ea typeface="微軟正黑體" pitchFamily="34" charset="-12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zh-TW" altLang="en-US" sz="2000" dirty="0" smtClean="0">
                          <a:latin typeface="微軟正黑體" pitchFamily="34" charset="-120"/>
                          <a:ea typeface="微軟正黑體" pitchFamily="34" charset="-120"/>
                        </a:rPr>
                        <a:t>使用人必須按照其所指定的方式表彰其姓名，這是目前所有創用</a:t>
                      </a:r>
                      <a:r>
                        <a:rPr lang="en-US" altLang="zh-TW" sz="2000" dirty="0" smtClean="0">
                          <a:latin typeface="微軟正黑體" pitchFamily="34" charset="-120"/>
                          <a:ea typeface="微軟正黑體" pitchFamily="34" charset="-120"/>
                        </a:rPr>
                        <a:t>CC</a:t>
                      </a:r>
                      <a:r>
                        <a:rPr lang="zh-TW" altLang="en-US" sz="2000" dirty="0" smtClean="0">
                          <a:latin typeface="微軟正黑體" pitchFamily="34" charset="-120"/>
                          <a:ea typeface="微軟正黑體" pitchFamily="34" charset="-120"/>
                        </a:rPr>
                        <a:t>授權條款中預設必選的選項。</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887987">
                <a:tc>
                  <a:txBody>
                    <a:bodyPr/>
                    <a:lstStyle/>
                    <a:p>
                      <a:r>
                        <a:rPr lang="zh-TW" altLang="en-US" sz="2000" b="1" dirty="0" smtClean="0">
                          <a:latin typeface="微軟正黑體" pitchFamily="34" charset="-120"/>
                          <a:ea typeface="微軟正黑體" pitchFamily="34" charset="-120"/>
                        </a:rPr>
                        <a:t>非商業性</a:t>
                      </a:r>
                    </a:p>
                    <a:p>
                      <a:r>
                        <a:rPr lang="en-US" altLang="zh-TW" sz="2000" b="1" dirty="0" smtClean="0">
                          <a:latin typeface="微軟正黑體" pitchFamily="34" charset="-120"/>
                          <a:ea typeface="微軟正黑體" pitchFamily="34" charset="-120"/>
                        </a:rPr>
                        <a:t>(Noncommercial)</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zh-TW" altLang="en-US" sz="2000" b="1" dirty="0">
                        <a:latin typeface="微軟正黑體" pitchFamily="34" charset="-120"/>
                        <a:ea typeface="微軟正黑體" pitchFamily="34" charset="-12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zh-TW" altLang="en-US" sz="2000" dirty="0" smtClean="0">
                          <a:latin typeface="微軟正黑體" pitchFamily="34" charset="-120"/>
                          <a:ea typeface="微軟正黑體" pitchFamily="34" charset="-120"/>
                        </a:rPr>
                        <a:t>使用者不得因獲取商業利益或私人金錢報酬為主要目的來利用作品。</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887987">
                <a:tc>
                  <a:txBody>
                    <a:bodyPr/>
                    <a:lstStyle/>
                    <a:p>
                      <a:r>
                        <a:rPr lang="zh-TW" altLang="en-US" sz="2000" b="1" dirty="0" smtClean="0">
                          <a:latin typeface="微軟正黑體" pitchFamily="34" charset="-120"/>
                          <a:ea typeface="微軟正黑體" pitchFamily="34" charset="-120"/>
                        </a:rPr>
                        <a:t>禁止改作</a:t>
                      </a:r>
                    </a:p>
                    <a:p>
                      <a:r>
                        <a:rPr lang="en-US" altLang="zh-TW" sz="2000" b="1" dirty="0" smtClean="0">
                          <a:latin typeface="微軟正黑體" pitchFamily="34" charset="-120"/>
                          <a:ea typeface="微軟正黑體" pitchFamily="34" charset="-120"/>
                        </a:rPr>
                        <a:t>(No Derivative Works)</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endParaRPr lang="zh-TW" altLang="en-US" sz="2000" b="1" dirty="0">
                        <a:latin typeface="微軟正黑體" pitchFamily="34" charset="-120"/>
                        <a:ea typeface="微軟正黑體" pitchFamily="34" charset="-12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itchFamily="34" charset="-120"/>
                          <a:ea typeface="微軟正黑體" pitchFamily="34" charset="-120"/>
                        </a:rPr>
                        <a:t>使用人不得改變、轉變或改作其著作。</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887987">
                <a:tc>
                  <a:txBody>
                    <a:bodyPr/>
                    <a:lstStyle/>
                    <a:p>
                      <a:r>
                        <a:rPr lang="zh-TW" altLang="en-US" sz="2000" b="1" dirty="0" smtClean="0">
                          <a:latin typeface="微軟正黑體" pitchFamily="34" charset="-120"/>
                          <a:ea typeface="微軟正黑體" pitchFamily="34" charset="-120"/>
                        </a:rPr>
                        <a:t>相同方式分享</a:t>
                      </a:r>
                    </a:p>
                    <a:p>
                      <a:r>
                        <a:rPr lang="en-US" altLang="zh-TW" sz="2000" b="1" dirty="0" smtClean="0">
                          <a:latin typeface="微軟正黑體" pitchFamily="34" charset="-120"/>
                          <a:ea typeface="微軟正黑體" pitchFamily="34" charset="-120"/>
                        </a:rPr>
                        <a:t>(Share Alike)</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zh-TW" altLang="en-US" sz="2000" b="1" dirty="0">
                        <a:latin typeface="微軟正黑體" pitchFamily="34" charset="-120"/>
                        <a:ea typeface="微軟正黑體" pitchFamily="34" charset="-12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zh-TW" altLang="en-US" sz="2000" dirty="0" smtClean="0">
                          <a:latin typeface="微軟正黑體" pitchFamily="34" charset="-120"/>
                          <a:ea typeface="微軟正黑體" pitchFamily="34" charset="-120"/>
                        </a:rPr>
                        <a:t>若使用者變更、變形或修改原著作，則僅能依同樣的授權條款來散布該衍生作品。</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4" name="Group 3"/>
          <p:cNvGrpSpPr/>
          <p:nvPr/>
        </p:nvGrpSpPr>
        <p:grpSpPr>
          <a:xfrm>
            <a:off x="3398926" y="2762250"/>
            <a:ext cx="669018" cy="3349724"/>
            <a:chOff x="3398926" y="2762250"/>
            <a:chExt cx="669018" cy="3349724"/>
          </a:xfrm>
        </p:grpSpPr>
        <p:pic>
          <p:nvPicPr>
            <p:cNvPr id="2662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98926" y="2762250"/>
              <a:ext cx="666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01194" y="3645024"/>
              <a:ext cx="666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98926" y="4562450"/>
              <a:ext cx="666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0"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98926" y="5445224"/>
              <a:ext cx="666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文字方塊 10"/>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95</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69212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sp>
        <p:nvSpPr>
          <p:cNvPr id="3" name="內容版面配置區 2"/>
          <p:cNvSpPr>
            <a:spLocks noGrp="1"/>
          </p:cNvSpPr>
          <p:nvPr>
            <p:ph idx="1"/>
          </p:nvPr>
        </p:nvSpPr>
        <p:spPr>
          <a:prstGeom prst="rect">
            <a:avLst/>
          </a:prstGeom>
        </p:spPr>
        <p:txBody>
          <a:bodyPr>
            <a:normAutofit/>
          </a:bodyPr>
          <a:lstStyle/>
          <a:p>
            <a:pPr>
              <a:spcBef>
                <a:spcPts val="1200"/>
              </a:spcBef>
              <a:tabLst>
                <a:tab pos="179388" algn="l"/>
              </a:tabLst>
            </a:pPr>
            <a:r>
              <a:rPr lang="zh-TW" altLang="en-US" b="1" dirty="0">
                <a:solidFill>
                  <a:srgbClr val="008000"/>
                </a:solidFill>
              </a:rPr>
              <a:t>文字</a:t>
            </a:r>
            <a:r>
              <a:rPr lang="zh-TW" altLang="en-US" b="1" dirty="0" smtClean="0">
                <a:solidFill>
                  <a:srgbClr val="008000"/>
                </a:solidFill>
              </a:rPr>
              <a:t>編碼</a:t>
            </a:r>
            <a:endParaRPr lang="en-US" altLang="zh-TW" b="1" dirty="0" smtClean="0">
              <a:solidFill>
                <a:srgbClr val="008000"/>
              </a:solidFill>
            </a:endParaRPr>
          </a:p>
          <a:p>
            <a:pPr lvl="1">
              <a:spcBef>
                <a:spcPts val="1200"/>
              </a:spcBef>
            </a:pPr>
            <a:r>
              <a:rPr lang="zh-TW" altLang="en-US" dirty="0"/>
              <a:t>位元的組合可以用來表示</a:t>
            </a:r>
            <a:r>
              <a:rPr lang="zh-TW" altLang="en-US" dirty="0">
                <a:solidFill>
                  <a:srgbClr val="FF0000"/>
                </a:solidFill>
              </a:rPr>
              <a:t>數值</a:t>
            </a:r>
            <a:r>
              <a:rPr lang="zh-TW" altLang="en-US" dirty="0" smtClean="0">
                <a:solidFill>
                  <a:srgbClr val="FF0000"/>
                </a:solidFill>
              </a:rPr>
              <a:t>資料</a:t>
            </a:r>
            <a:r>
              <a:rPr lang="zh-TW" altLang="en-US" dirty="0" smtClean="0"/>
              <a:t>，</a:t>
            </a:r>
            <a:r>
              <a:rPr lang="zh-TW" altLang="en-US" dirty="0"/>
              <a:t>同樣的也可以用來表示</a:t>
            </a:r>
            <a:r>
              <a:rPr lang="zh-TW" altLang="en-US" dirty="0">
                <a:solidFill>
                  <a:srgbClr val="FF0000"/>
                </a:solidFill>
              </a:rPr>
              <a:t>文</a:t>
            </a:r>
            <a:r>
              <a:rPr lang="zh-TW" altLang="en-US" dirty="0" smtClean="0">
                <a:solidFill>
                  <a:srgbClr val="FF0000"/>
                </a:solidFill>
              </a:rPr>
              <a:t>、數字資料</a:t>
            </a:r>
            <a:r>
              <a:rPr lang="zh-TW" altLang="en-US" dirty="0" smtClean="0"/>
              <a:t>。</a:t>
            </a:r>
            <a:endParaRPr lang="en-US" altLang="zh-TW" dirty="0" smtClean="0"/>
          </a:p>
          <a:p>
            <a:pPr lvl="1">
              <a:spcBef>
                <a:spcPts val="1200"/>
              </a:spcBef>
            </a:pPr>
            <a:r>
              <a:rPr lang="zh-TW" altLang="en-US" dirty="0" smtClean="0"/>
              <a:t>編碼是指不同</a:t>
            </a:r>
            <a:r>
              <a:rPr lang="zh-TW" altLang="en-US" dirty="0"/>
              <a:t>的電腦或軟體間必須採用相同</a:t>
            </a:r>
            <a:r>
              <a:rPr lang="zh-TW" altLang="en-US" dirty="0" smtClean="0"/>
              <a:t>的編碼</a:t>
            </a:r>
            <a:r>
              <a:rPr lang="zh-TW" altLang="en-US" dirty="0"/>
              <a:t>方式才能彼此溝通或交換資料</a:t>
            </a:r>
            <a:r>
              <a:rPr lang="zh-TW" altLang="en-US" dirty="0" smtClean="0"/>
              <a:t>。以下是目前</a:t>
            </a:r>
            <a:r>
              <a:rPr lang="zh-TW" altLang="en-US" dirty="0"/>
              <a:t>常用的編碼方式。</a:t>
            </a:r>
          </a:p>
        </p:txBody>
      </p:sp>
      <p:sp>
        <p:nvSpPr>
          <p:cNvPr id="5" name="文字方塊 4"/>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84</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7299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課外補充</a:t>
            </a:r>
            <a:endParaRPr lang="zh-TW" altLang="en-US" dirty="0"/>
          </a:p>
        </p:txBody>
      </p:sp>
      <p:sp>
        <p:nvSpPr>
          <p:cNvPr id="5" name="內容版面配置區 4"/>
          <p:cNvSpPr>
            <a:spLocks noGrp="1"/>
          </p:cNvSpPr>
          <p:nvPr>
            <p:ph idx="1"/>
          </p:nvPr>
        </p:nvSpPr>
        <p:spPr/>
        <p:txBody>
          <a:bodyPr/>
          <a:lstStyle/>
          <a:p>
            <a:r>
              <a:rPr lang="zh-TW" altLang="en-US" b="1" dirty="0" smtClean="0">
                <a:solidFill>
                  <a:srgbClr val="008000"/>
                </a:solidFill>
              </a:rPr>
              <a:t>軟體授權版本的類型</a:t>
            </a:r>
            <a:endParaRPr lang="en-US" altLang="zh-TW" b="1" dirty="0" smtClean="0">
              <a:solidFill>
                <a:srgbClr val="008000"/>
              </a:solidFill>
            </a:endParaRPr>
          </a:p>
        </p:txBody>
      </p:sp>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95</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4838" t="10194"/>
          <a:stretch/>
        </p:blipFill>
        <p:spPr>
          <a:xfrm>
            <a:off x="53752" y="2132856"/>
            <a:ext cx="9036496" cy="4163820"/>
          </a:xfrm>
          <a:prstGeom prst="rect">
            <a:avLst/>
          </a:prstGeom>
        </p:spPr>
      </p:pic>
    </p:spTree>
    <p:extLst>
      <p:ext uri="{BB962C8B-B14F-4D97-AF65-F5344CB8AC3E}">
        <p14:creationId xmlns:p14="http://schemas.microsoft.com/office/powerpoint/2010/main" val="205694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prstGeom prst="rect">
            <a:avLst/>
          </a:prstGeom>
        </p:spPr>
        <p:txBody>
          <a:bodyPr/>
          <a:lstStyle/>
          <a:p>
            <a:r>
              <a:rPr lang="en-US" altLang="zh-TW" dirty="0" smtClean="0"/>
              <a:t>3-2</a:t>
            </a:r>
            <a:r>
              <a:rPr lang="zh-TW" altLang="en-US" dirty="0" smtClean="0"/>
              <a:t> 系統軟體</a:t>
            </a:r>
            <a:endParaRPr lang="zh-TW" altLang="en-US" dirty="0"/>
          </a:p>
        </p:txBody>
      </p:sp>
      <p:sp>
        <p:nvSpPr>
          <p:cNvPr id="4" name="內容版面配置區 3"/>
          <p:cNvSpPr>
            <a:spLocks noGrp="1"/>
          </p:cNvSpPr>
          <p:nvPr>
            <p:ph idx="1"/>
          </p:nvPr>
        </p:nvSpPr>
        <p:spPr>
          <a:prstGeom prst="rect">
            <a:avLst/>
          </a:prstGeom>
        </p:spPr>
        <p:txBody>
          <a:bodyPr>
            <a:normAutofit/>
          </a:bodyPr>
          <a:lstStyle/>
          <a:p>
            <a:pPr>
              <a:spcBef>
                <a:spcPts val="1200"/>
              </a:spcBef>
            </a:pPr>
            <a:r>
              <a:rPr lang="zh-TW" altLang="en-US" b="1" dirty="0" smtClean="0">
                <a:solidFill>
                  <a:srgbClr val="008000"/>
                </a:solidFill>
              </a:rPr>
              <a:t>系統軟體</a:t>
            </a:r>
            <a:endParaRPr lang="en-US" altLang="zh-TW" b="1" dirty="0" smtClean="0">
              <a:solidFill>
                <a:srgbClr val="008000"/>
              </a:solidFill>
            </a:endParaRPr>
          </a:p>
          <a:p>
            <a:pPr lvl="1">
              <a:spcBef>
                <a:spcPts val="1200"/>
              </a:spcBef>
            </a:pPr>
            <a:r>
              <a:rPr lang="zh-TW" altLang="en-US" dirty="0" smtClean="0"/>
              <a:t>主要</a:t>
            </a:r>
            <a:r>
              <a:rPr lang="zh-TW" altLang="en-US" dirty="0"/>
              <a:t>功能是在</a:t>
            </a:r>
            <a:r>
              <a:rPr lang="zh-TW" altLang="en-US" dirty="0">
                <a:solidFill>
                  <a:srgbClr val="FF0000"/>
                </a:solidFill>
              </a:rPr>
              <a:t>管理電腦資源</a:t>
            </a:r>
            <a:r>
              <a:rPr lang="zh-TW" altLang="en-US" dirty="0"/>
              <a:t>、</a:t>
            </a:r>
            <a:r>
              <a:rPr lang="zh-TW" altLang="en-US" dirty="0">
                <a:solidFill>
                  <a:srgbClr val="FF0000"/>
                </a:solidFill>
              </a:rPr>
              <a:t>控制電腦的運作</a:t>
            </a:r>
            <a:r>
              <a:rPr lang="zh-TW" altLang="en-US" dirty="0"/>
              <a:t>，讓使用者能與電腦</a:t>
            </a:r>
            <a:r>
              <a:rPr lang="zh-TW" altLang="en-US" dirty="0" smtClean="0"/>
              <a:t>溝通並</a:t>
            </a:r>
            <a:r>
              <a:rPr lang="zh-TW" altLang="en-US" dirty="0"/>
              <a:t>順利執行</a:t>
            </a:r>
            <a:r>
              <a:rPr lang="zh-TW" altLang="en-US" dirty="0" smtClean="0"/>
              <a:t>作業。</a:t>
            </a:r>
            <a:endParaRPr lang="en-US" altLang="zh-TW" dirty="0" smtClean="0"/>
          </a:p>
          <a:p>
            <a:pPr lvl="1">
              <a:spcBef>
                <a:spcPts val="1200"/>
              </a:spcBef>
            </a:pPr>
            <a:r>
              <a:rPr lang="zh-TW" altLang="en-US" dirty="0" smtClean="0"/>
              <a:t>常見</a:t>
            </a:r>
            <a:r>
              <a:rPr lang="zh-TW" altLang="en-US" dirty="0"/>
              <a:t>的系統軟體可</a:t>
            </a:r>
            <a:r>
              <a:rPr lang="zh-TW" altLang="en-US" dirty="0" smtClean="0"/>
              <a:t>分為</a:t>
            </a:r>
            <a:r>
              <a:rPr lang="en-US" altLang="zh-TW" dirty="0" smtClean="0"/>
              <a:t>…</a:t>
            </a:r>
          </a:p>
          <a:p>
            <a:pPr lvl="2">
              <a:spcBef>
                <a:spcPts val="1200"/>
              </a:spcBef>
            </a:pPr>
            <a:r>
              <a:rPr lang="zh-TW" altLang="en-US" dirty="0" smtClean="0">
                <a:solidFill>
                  <a:schemeClr val="tx1">
                    <a:lumMod val="50000"/>
                    <a:lumOff val="50000"/>
                  </a:schemeClr>
                </a:solidFill>
              </a:rPr>
              <a:t>作業系統</a:t>
            </a:r>
            <a:endParaRPr lang="en-US" altLang="zh-TW" dirty="0" smtClean="0">
              <a:solidFill>
                <a:schemeClr val="tx1">
                  <a:lumMod val="50000"/>
                  <a:lumOff val="50000"/>
                </a:schemeClr>
              </a:solidFill>
            </a:endParaRPr>
          </a:p>
          <a:p>
            <a:pPr lvl="2">
              <a:spcBef>
                <a:spcPts val="1200"/>
              </a:spcBef>
            </a:pPr>
            <a:r>
              <a:rPr lang="zh-TW" altLang="en-US" dirty="0" smtClean="0">
                <a:solidFill>
                  <a:schemeClr val="tx1">
                    <a:lumMod val="50000"/>
                    <a:lumOff val="50000"/>
                  </a:schemeClr>
                </a:solidFill>
              </a:rPr>
              <a:t>軟體開發程式</a:t>
            </a:r>
            <a:endParaRPr lang="en-US" altLang="zh-TW" dirty="0" smtClean="0">
              <a:solidFill>
                <a:schemeClr val="tx1">
                  <a:lumMod val="50000"/>
                  <a:lumOff val="50000"/>
                </a:schemeClr>
              </a:solidFill>
            </a:endParaRPr>
          </a:p>
          <a:p>
            <a:pPr lvl="2">
              <a:spcBef>
                <a:spcPts val="1200"/>
              </a:spcBef>
            </a:pPr>
            <a:r>
              <a:rPr lang="zh-TW" altLang="en-US" dirty="0" smtClean="0">
                <a:solidFill>
                  <a:schemeClr val="tx1">
                    <a:lumMod val="50000"/>
                    <a:lumOff val="50000"/>
                  </a:schemeClr>
                </a:solidFill>
              </a:rPr>
              <a:t>工具程式</a:t>
            </a:r>
            <a:endParaRPr lang="en-US" altLang="zh-TW" dirty="0" smtClean="0">
              <a:solidFill>
                <a:schemeClr val="tx1">
                  <a:lumMod val="50000"/>
                  <a:lumOff val="50000"/>
                </a:schemeClr>
              </a:solidFill>
            </a:endParaRPr>
          </a:p>
        </p:txBody>
      </p:sp>
      <p:sp>
        <p:nvSpPr>
          <p:cNvPr id="5" name="文字方塊 4"/>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97</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12161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prstGeom prst="rect">
            <a:avLst/>
          </a:prstGeom>
        </p:spPr>
        <p:txBody>
          <a:bodyPr/>
          <a:lstStyle/>
          <a:p>
            <a:r>
              <a:rPr lang="en-US" altLang="zh-TW" dirty="0" smtClean="0"/>
              <a:t>3-2</a:t>
            </a:r>
            <a:r>
              <a:rPr lang="zh-TW" altLang="en-US" dirty="0" smtClean="0"/>
              <a:t> 系統軟體</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155790581"/>
              </p:ext>
            </p:extLst>
          </p:nvPr>
        </p:nvGraphicFramePr>
        <p:xfrm>
          <a:off x="228600" y="1988840"/>
          <a:ext cx="8685934" cy="4523576"/>
        </p:xfrm>
        <a:graphic>
          <a:graphicData uri="http://schemas.openxmlformats.org/drawingml/2006/table">
            <a:tbl>
              <a:tblPr firstRow="1" bandRow="1">
                <a:tableStyleId>{5A111915-BE36-4E01-A7E5-04B1672EAD32}</a:tableStyleId>
              </a:tblPr>
              <a:tblGrid>
                <a:gridCol w="1771632">
                  <a:extLst>
                    <a:ext uri="{9D8B030D-6E8A-4147-A177-3AD203B41FA5}">
                      <a16:colId xmlns:a16="http://schemas.microsoft.com/office/drawing/2014/main" val="20000"/>
                    </a:ext>
                  </a:extLst>
                </a:gridCol>
                <a:gridCol w="5000660">
                  <a:extLst>
                    <a:ext uri="{9D8B030D-6E8A-4147-A177-3AD203B41FA5}">
                      <a16:colId xmlns:a16="http://schemas.microsoft.com/office/drawing/2014/main" val="20001"/>
                    </a:ext>
                  </a:extLst>
                </a:gridCol>
                <a:gridCol w="1913642">
                  <a:extLst>
                    <a:ext uri="{9D8B030D-6E8A-4147-A177-3AD203B41FA5}">
                      <a16:colId xmlns:a16="http://schemas.microsoft.com/office/drawing/2014/main" val="20002"/>
                    </a:ext>
                  </a:extLst>
                </a:gridCol>
              </a:tblGrid>
              <a:tr h="482021">
                <a:tc>
                  <a:txBody>
                    <a:bodyPr/>
                    <a:lstStyle/>
                    <a:p>
                      <a:pPr algn="ctr"/>
                      <a:r>
                        <a:rPr lang="zh-TW" altLang="en-US" sz="2000" dirty="0" smtClean="0">
                          <a:latin typeface="微軟正黑體" pitchFamily="34" charset="-120"/>
                          <a:ea typeface="微軟正黑體" pitchFamily="34" charset="-120"/>
                        </a:rPr>
                        <a:t>類型</a:t>
                      </a:r>
                      <a:endParaRPr lang="zh-TW" altLang="en-US" sz="2000" b="1" dirty="0">
                        <a:latin typeface="微軟正黑體" pitchFamily="34" charset="-120"/>
                        <a:ea typeface="微軟正黑體" pitchFamily="34" charset="-120"/>
                      </a:endParaRPr>
                    </a:p>
                  </a:txBody>
                  <a:tcPr marL="96632" marR="96632"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說明</a:t>
                      </a:r>
                      <a:endParaRPr lang="zh-TW" altLang="en-US" sz="2000" b="1" dirty="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例子</a:t>
                      </a:r>
                      <a:endParaRPr lang="zh-TW" altLang="en-US" sz="2000" b="1" dirty="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223590">
                <a:tc>
                  <a:txBody>
                    <a:bodyPr/>
                    <a:lstStyle/>
                    <a:p>
                      <a:pPr algn="ctr"/>
                      <a:r>
                        <a:rPr lang="zh-TW" altLang="en-US" sz="2000" b="1" dirty="0" smtClean="0">
                          <a:latin typeface="微軟正黑體" pitchFamily="34" charset="-120"/>
                          <a:ea typeface="微軟正黑體" pitchFamily="34" charset="-120"/>
                        </a:rPr>
                        <a:t>作業系統</a:t>
                      </a:r>
                    </a:p>
                  </a:txBody>
                  <a:tcPr marL="96632" marR="96632"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zh-TW" altLang="en-US" sz="2000" dirty="0" smtClean="0">
                          <a:latin typeface="微軟正黑體" pitchFamily="34" charset="-120"/>
                          <a:ea typeface="微軟正黑體" pitchFamily="34" charset="-120"/>
                        </a:rPr>
                        <a:t>提供使用者操作介面方便與電腦硬體溝通，負責管理及分配電腦軟／硬體資源，能控制電腦整體的運作。</a:t>
                      </a:r>
                      <a:endParaRPr lang="zh-TW" altLang="en-US" sz="2000" b="1" dirty="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altLang="zh-TW" sz="1800" dirty="0" smtClean="0">
                          <a:latin typeface="微軟正黑體" pitchFamily="34" charset="-120"/>
                          <a:ea typeface="微軟正黑體" pitchFamily="34" charset="-120"/>
                        </a:rPr>
                        <a:t>‧ Windows Vista</a:t>
                      </a:r>
                    </a:p>
                    <a:p>
                      <a:r>
                        <a:rPr lang="en-US" altLang="zh-TW" sz="1800" dirty="0" smtClean="0">
                          <a:latin typeface="微軟正黑體" pitchFamily="34" charset="-120"/>
                          <a:ea typeface="微軟正黑體" pitchFamily="34" charset="-120"/>
                        </a:rPr>
                        <a:t>‧ Mac OS X</a:t>
                      </a:r>
                    </a:p>
                    <a:p>
                      <a:r>
                        <a:rPr lang="en-US" altLang="zh-TW" sz="1800" dirty="0" smtClean="0">
                          <a:latin typeface="微軟正黑體" pitchFamily="34" charset="-120"/>
                          <a:ea typeface="微軟正黑體" pitchFamily="34" charset="-120"/>
                        </a:rPr>
                        <a:t>‧ Linux</a:t>
                      </a:r>
                      <a:endParaRPr lang="zh-TW" altLang="en-US" sz="1800" b="1" dirty="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223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軟體開發程式</a:t>
                      </a:r>
                    </a:p>
                  </a:txBody>
                  <a:tcPr marL="96632" marR="96632"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zh-TW" altLang="en-US" sz="2000" dirty="0" smtClean="0">
                          <a:latin typeface="微軟正黑體" pitchFamily="34" charset="-120"/>
                          <a:ea typeface="微軟正黑體" pitchFamily="34" charset="-120"/>
                        </a:rPr>
                        <a:t>用來將我們編寫的程式原始碼轉換成電腦可讀取的語言（機器語言），方便電腦能有效率地執行。</a:t>
                      </a:r>
                      <a:endParaRPr lang="zh-TW" altLang="en-US" sz="2000" b="1" dirty="0" smtClean="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程式碼鏈結器</a:t>
                      </a:r>
                    </a:p>
                    <a:p>
                      <a:r>
                        <a:rPr lang="en-US"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直譯器</a:t>
                      </a:r>
                    </a:p>
                    <a:p>
                      <a:r>
                        <a:rPr lang="en-US"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編譯器</a:t>
                      </a:r>
                      <a:endParaRPr lang="zh-TW" altLang="en-US" sz="1800" b="1" dirty="0" smtClean="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5943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工具程式</a:t>
                      </a:r>
                      <a:endParaRPr lang="zh-TW" altLang="en-US" sz="2000" b="1" dirty="0">
                        <a:latin typeface="微軟正黑體" pitchFamily="34" charset="-120"/>
                        <a:ea typeface="微軟正黑體" pitchFamily="34" charset="-120"/>
                      </a:endParaRPr>
                    </a:p>
                  </a:txBody>
                  <a:tcPr marL="96632" marR="96632"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zh-TW" altLang="en-US" sz="2000" dirty="0" smtClean="0">
                          <a:latin typeface="微軟正黑體" pitchFamily="34" charset="-120"/>
                          <a:ea typeface="微軟正黑體" pitchFamily="34" charset="-120"/>
                        </a:rPr>
                        <a:t>是指能輔助電腦作業系統的程式，可提高電腦整體運作的效能，包含作業系統預設提供的系統工具，或是他廠開發的軟體。</a:t>
                      </a:r>
                      <a:endParaRPr lang="zh-TW" altLang="en-US" sz="2000" b="1" dirty="0" smtClean="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磁碟重組工具</a:t>
                      </a:r>
                    </a:p>
                    <a:p>
                      <a:r>
                        <a:rPr lang="en-US"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壓縮軟體</a:t>
                      </a:r>
                    </a:p>
                    <a:p>
                      <a:r>
                        <a:rPr lang="en-US"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防毒軟體</a:t>
                      </a:r>
                      <a:endParaRPr lang="zh-TW" altLang="en-US" sz="1800" b="1" dirty="0" smtClean="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97</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7" name="內容版面配置區 3"/>
          <p:cNvSpPr txBox="1">
            <a:spLocks/>
          </p:cNvSpPr>
          <p:nvPr/>
        </p:nvSpPr>
        <p:spPr>
          <a:xfrm>
            <a:off x="228600" y="1403874"/>
            <a:ext cx="8686800" cy="4876800"/>
          </a:xfrm>
          <a:prstGeom prst="rect">
            <a:avLst/>
          </a:prstGeom>
        </p:spPr>
        <p:txBody>
          <a:bodyPr>
            <a:normAutofit/>
          </a:bodyPr>
          <a:lstStyle>
            <a:lvl1pPr marL="342900" indent="-342900" algn="l" defTabSz="914400" rtl="0" eaLnBrk="1" latinLnBrk="0" hangingPunct="1">
              <a:spcBef>
                <a:spcPct val="20000"/>
              </a:spcBef>
              <a:buFont typeface="Wingdings" pitchFamily="2" charset="2"/>
              <a:buChar char="l"/>
              <a:defRPr sz="3200" b="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b="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600" b="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pPr>
            <a:r>
              <a:rPr lang="zh-TW" altLang="en-US" dirty="0" smtClean="0"/>
              <a:t>常見的系統軟體類型：</a:t>
            </a:r>
          </a:p>
        </p:txBody>
      </p:sp>
    </p:spTree>
    <p:extLst>
      <p:ext uri="{BB962C8B-B14F-4D97-AF65-F5344CB8AC3E}">
        <p14:creationId xmlns:p14="http://schemas.microsoft.com/office/powerpoint/2010/main" val="931091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3-2.1</a:t>
            </a:r>
            <a:r>
              <a:rPr lang="zh-TW" altLang="en-US" dirty="0" smtClean="0"/>
              <a:t> 作業系統</a:t>
            </a:r>
            <a:r>
              <a:rPr lang="zh-TW" altLang="en-US" dirty="0"/>
              <a:t>簡介</a:t>
            </a:r>
          </a:p>
        </p:txBody>
      </p:sp>
      <p:sp>
        <p:nvSpPr>
          <p:cNvPr id="3" name="內容版面配置區 2"/>
          <p:cNvSpPr>
            <a:spLocks noGrp="1"/>
          </p:cNvSpPr>
          <p:nvPr>
            <p:ph idx="1"/>
          </p:nvPr>
        </p:nvSpPr>
        <p:spPr>
          <a:prstGeom prst="rect">
            <a:avLst/>
          </a:prstGeom>
        </p:spPr>
        <p:txBody>
          <a:bodyPr/>
          <a:lstStyle/>
          <a:p>
            <a:pPr>
              <a:spcBef>
                <a:spcPts val="1200"/>
              </a:spcBef>
            </a:pPr>
            <a:r>
              <a:rPr lang="zh-TW" altLang="en-US" b="1" dirty="0">
                <a:solidFill>
                  <a:srgbClr val="008000"/>
                </a:solidFill>
              </a:rPr>
              <a:t>作業系統</a:t>
            </a:r>
            <a:r>
              <a:rPr lang="en-US" altLang="zh-TW" b="1" dirty="0" smtClean="0">
                <a:solidFill>
                  <a:srgbClr val="008000"/>
                </a:solidFill>
              </a:rPr>
              <a:t>(OS</a:t>
            </a:r>
            <a:r>
              <a:rPr lang="en-US" altLang="zh-TW" b="1" dirty="0">
                <a:solidFill>
                  <a:srgbClr val="008000"/>
                </a:solidFill>
              </a:rPr>
              <a:t>) </a:t>
            </a:r>
            <a:endParaRPr lang="en-US" altLang="zh-TW" b="1" dirty="0" smtClean="0">
              <a:solidFill>
                <a:srgbClr val="008000"/>
              </a:solidFill>
            </a:endParaRPr>
          </a:p>
          <a:p>
            <a:pPr lvl="1">
              <a:spcBef>
                <a:spcPts val="1200"/>
              </a:spcBef>
            </a:pPr>
            <a:r>
              <a:rPr lang="zh-TW" altLang="en-US" dirty="0" smtClean="0"/>
              <a:t>包含</a:t>
            </a:r>
            <a:r>
              <a:rPr lang="zh-TW" altLang="en-US" dirty="0"/>
              <a:t>多個管理電腦資源</a:t>
            </a:r>
            <a:r>
              <a:rPr lang="zh-TW" altLang="en-US" dirty="0" smtClean="0"/>
              <a:t>的</a:t>
            </a:r>
            <a:endParaRPr lang="en-US" altLang="zh-TW" dirty="0" smtClean="0"/>
          </a:p>
          <a:p>
            <a:pPr lvl="1">
              <a:spcBef>
                <a:spcPts val="1200"/>
              </a:spcBef>
              <a:buNone/>
            </a:pPr>
            <a:r>
              <a:rPr lang="en-US" altLang="zh-TW" dirty="0" smtClean="0"/>
              <a:t>	</a:t>
            </a:r>
            <a:r>
              <a:rPr lang="zh-TW" altLang="en-US" dirty="0" smtClean="0"/>
              <a:t>程式</a:t>
            </a:r>
            <a:r>
              <a:rPr lang="zh-TW" altLang="en-US" dirty="0"/>
              <a:t>，能做為電腦和</a:t>
            </a:r>
            <a:r>
              <a:rPr lang="zh-TW" altLang="en-US" dirty="0" smtClean="0"/>
              <a:t>使用</a:t>
            </a:r>
            <a:endParaRPr lang="en-US" altLang="zh-TW" dirty="0" smtClean="0"/>
          </a:p>
          <a:p>
            <a:pPr lvl="1">
              <a:spcBef>
                <a:spcPts val="1200"/>
              </a:spcBef>
              <a:buNone/>
            </a:pPr>
            <a:r>
              <a:rPr lang="en-US" altLang="zh-TW" dirty="0" smtClean="0"/>
              <a:t>	</a:t>
            </a:r>
            <a:r>
              <a:rPr lang="zh-TW" altLang="en-US" dirty="0" smtClean="0"/>
              <a:t>者</a:t>
            </a:r>
            <a:r>
              <a:rPr lang="zh-TW" altLang="en-US" dirty="0"/>
              <a:t>、應用軟體或是其他</a:t>
            </a:r>
            <a:r>
              <a:rPr lang="zh-TW" altLang="en-US" dirty="0" smtClean="0"/>
              <a:t>設</a:t>
            </a:r>
            <a:endParaRPr lang="en-US" altLang="zh-TW" dirty="0" smtClean="0"/>
          </a:p>
          <a:p>
            <a:pPr lvl="1">
              <a:spcBef>
                <a:spcPts val="1200"/>
              </a:spcBef>
              <a:buNone/>
            </a:pPr>
            <a:r>
              <a:rPr lang="en-US" altLang="zh-TW" dirty="0" smtClean="0"/>
              <a:t>	</a:t>
            </a:r>
            <a:r>
              <a:rPr lang="zh-TW" altLang="en-US" dirty="0" smtClean="0"/>
              <a:t>備</a:t>
            </a:r>
            <a:r>
              <a:rPr lang="zh-TW" altLang="en-US" dirty="0"/>
              <a:t>間的</a:t>
            </a:r>
            <a:r>
              <a:rPr lang="zh-TW" altLang="en-US" dirty="0" smtClean="0"/>
              <a:t>介面。</a:t>
            </a:r>
            <a:endParaRPr lang="zh-TW" altLang="en-US"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86380" y="1467189"/>
            <a:ext cx="3241500" cy="498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97</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58799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3-2.1</a:t>
            </a:r>
            <a:r>
              <a:rPr lang="zh-TW" altLang="en-US" dirty="0" smtClean="0"/>
              <a:t> 作業系統</a:t>
            </a:r>
            <a:r>
              <a:rPr lang="zh-TW" altLang="en-US" dirty="0"/>
              <a:t>簡介</a:t>
            </a:r>
          </a:p>
        </p:txBody>
      </p:sp>
      <p:sp>
        <p:nvSpPr>
          <p:cNvPr id="3" name="內容版面配置區 2"/>
          <p:cNvSpPr>
            <a:spLocks noGrp="1"/>
          </p:cNvSpPr>
          <p:nvPr>
            <p:ph idx="1"/>
          </p:nvPr>
        </p:nvSpPr>
        <p:spPr>
          <a:prstGeom prst="rect">
            <a:avLst/>
          </a:prstGeom>
        </p:spPr>
        <p:txBody>
          <a:bodyPr>
            <a:normAutofit lnSpcReduction="10000"/>
          </a:bodyPr>
          <a:lstStyle/>
          <a:p>
            <a:r>
              <a:rPr lang="zh-TW" altLang="en-US" b="1" dirty="0">
                <a:solidFill>
                  <a:srgbClr val="008000"/>
                </a:solidFill>
              </a:rPr>
              <a:t>作業系統的功能</a:t>
            </a:r>
          </a:p>
          <a:p>
            <a:pPr lvl="1"/>
            <a:r>
              <a:rPr lang="zh-TW" altLang="en-US" dirty="0" smtClean="0"/>
              <a:t>提供</a:t>
            </a:r>
            <a:r>
              <a:rPr lang="zh-TW" altLang="en-US" dirty="0"/>
              <a:t>使用者操作</a:t>
            </a:r>
            <a:r>
              <a:rPr lang="zh-TW" altLang="en-US" dirty="0" smtClean="0"/>
              <a:t>介面</a:t>
            </a:r>
            <a:endParaRPr lang="en-US" altLang="zh-TW" dirty="0" smtClean="0"/>
          </a:p>
          <a:p>
            <a:pPr lvl="2"/>
            <a:r>
              <a:rPr lang="zh-TW" altLang="en-US" dirty="0" smtClean="0"/>
              <a:t>幫助使用者利用電腦系統的資源處理各項事務。</a:t>
            </a:r>
            <a:endParaRPr lang="zh-TW" altLang="en-US" b="1" dirty="0" smtClean="0"/>
          </a:p>
          <a:p>
            <a:pPr lvl="1"/>
            <a:endParaRPr lang="en-US" altLang="zh-TW" dirty="0" smtClean="0"/>
          </a:p>
          <a:p>
            <a:pPr lvl="1"/>
            <a:r>
              <a:rPr lang="zh-TW" altLang="en-US" dirty="0" smtClean="0"/>
              <a:t>控制輸入／輸出程序</a:t>
            </a:r>
            <a:endParaRPr lang="en-US" altLang="zh-TW" dirty="0" smtClean="0"/>
          </a:p>
          <a:p>
            <a:pPr lvl="2"/>
            <a:r>
              <a:rPr lang="zh-TW" altLang="en-US" dirty="0" smtClean="0"/>
              <a:t>當執行中的程式執行輸入／輸出程序，作業系統會安排相關的硬體資源以提供服務。</a:t>
            </a:r>
            <a:endParaRPr lang="en-US" altLang="zh-TW" dirty="0" smtClean="0"/>
          </a:p>
          <a:p>
            <a:pPr lvl="1"/>
            <a:endParaRPr lang="en-US" altLang="zh-TW" dirty="0" smtClean="0"/>
          </a:p>
          <a:p>
            <a:pPr lvl="1"/>
            <a:r>
              <a:rPr lang="zh-TW" altLang="en-US" dirty="0" smtClean="0"/>
              <a:t>分配系統資源</a:t>
            </a:r>
            <a:endParaRPr lang="en-US" altLang="zh-TW" dirty="0" smtClean="0"/>
          </a:p>
          <a:p>
            <a:pPr lvl="2"/>
            <a:r>
              <a:rPr lang="zh-TW" altLang="en-US" dirty="0" smtClean="0"/>
              <a:t>分配系統資源給需要的程式或使用者，對有限的系統資源做有效的管理。</a:t>
            </a:r>
            <a:endParaRPr lang="zh-TW" altLang="en-US" b="1" dirty="0" smtClean="0"/>
          </a:p>
        </p:txBody>
      </p:sp>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98</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917509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3-2.1</a:t>
            </a:r>
            <a:r>
              <a:rPr lang="zh-TW" altLang="en-US" dirty="0" smtClean="0"/>
              <a:t> 作業系統</a:t>
            </a:r>
            <a:r>
              <a:rPr lang="zh-TW" altLang="en-US" dirty="0"/>
              <a:t>簡介</a:t>
            </a:r>
          </a:p>
        </p:txBody>
      </p:sp>
      <p:sp>
        <p:nvSpPr>
          <p:cNvPr id="3" name="內容版面配置區 2"/>
          <p:cNvSpPr>
            <a:spLocks noGrp="1"/>
          </p:cNvSpPr>
          <p:nvPr>
            <p:ph idx="1"/>
          </p:nvPr>
        </p:nvSpPr>
        <p:spPr>
          <a:prstGeom prst="rect">
            <a:avLst/>
          </a:prstGeom>
        </p:spPr>
        <p:txBody>
          <a:bodyPr>
            <a:normAutofit lnSpcReduction="10000"/>
          </a:bodyPr>
          <a:lstStyle/>
          <a:p>
            <a:pPr lvl="1"/>
            <a:r>
              <a:rPr lang="zh-TW" altLang="en-US" dirty="0" smtClean="0"/>
              <a:t>管理與維護磁碟中的檔案</a:t>
            </a:r>
            <a:endParaRPr lang="en-US" altLang="zh-TW" dirty="0" smtClean="0"/>
          </a:p>
          <a:p>
            <a:pPr lvl="2"/>
            <a:r>
              <a:rPr lang="zh-TW" altLang="en-US" dirty="0" smtClean="0"/>
              <a:t>管理儲存在磁碟中的資料，並提供方法讓程式可以對檔案或資料夾進行各種操作如查詢、刪除。</a:t>
            </a:r>
            <a:endParaRPr lang="zh-TW" altLang="en-US" b="1" dirty="0" smtClean="0"/>
          </a:p>
          <a:p>
            <a:pPr lvl="1"/>
            <a:endParaRPr lang="en-US" altLang="zh-TW" dirty="0" smtClean="0"/>
          </a:p>
          <a:p>
            <a:pPr lvl="1"/>
            <a:r>
              <a:rPr lang="zh-TW" altLang="en-US" dirty="0" smtClean="0"/>
              <a:t>監視系統防止錯誤發生</a:t>
            </a:r>
            <a:endParaRPr lang="en-US" altLang="zh-TW" dirty="0" smtClean="0"/>
          </a:p>
          <a:p>
            <a:pPr lvl="2"/>
            <a:r>
              <a:rPr lang="zh-TW" altLang="en-US" dirty="0" smtClean="0"/>
              <a:t>監控電腦的運作，一旦偵測到錯誤發生會顯示警告訊息並採取適當的行動以維持正常運作。</a:t>
            </a:r>
            <a:endParaRPr lang="zh-TW" altLang="en-US" b="1" dirty="0" smtClean="0"/>
          </a:p>
          <a:p>
            <a:pPr lvl="1"/>
            <a:endParaRPr lang="en-US" altLang="zh-TW" dirty="0" smtClean="0"/>
          </a:p>
          <a:p>
            <a:pPr lvl="1"/>
            <a:r>
              <a:rPr lang="zh-TW" altLang="en-US" dirty="0" smtClean="0"/>
              <a:t>提供</a:t>
            </a:r>
            <a:r>
              <a:rPr lang="zh-TW" altLang="en-US" dirty="0"/>
              <a:t>程式執行</a:t>
            </a:r>
            <a:r>
              <a:rPr lang="zh-TW" altLang="en-US" dirty="0" smtClean="0"/>
              <a:t>環境。</a:t>
            </a:r>
            <a:endParaRPr lang="en-US" altLang="zh-TW" dirty="0" smtClean="0"/>
          </a:p>
          <a:p>
            <a:pPr lvl="2"/>
            <a:r>
              <a:rPr lang="zh-TW" altLang="en-US" dirty="0" smtClean="0"/>
              <a:t>作業系統會將程式載入到記憶體並執行，以管理程式的執行與結束。</a:t>
            </a:r>
            <a:endParaRPr lang="zh-TW" altLang="en-US" dirty="0"/>
          </a:p>
        </p:txBody>
      </p:sp>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98</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7" name="文字方塊 6"/>
          <p:cNvSpPr txBox="1"/>
          <p:nvPr/>
        </p:nvSpPr>
        <p:spPr>
          <a:xfrm>
            <a:off x="5376191" y="895633"/>
            <a:ext cx="233910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作業系統的功能</a:t>
            </a:r>
          </a:p>
        </p:txBody>
      </p:sp>
    </p:spTree>
    <p:extLst>
      <p:ext uri="{BB962C8B-B14F-4D97-AF65-F5344CB8AC3E}">
        <p14:creationId xmlns:p14="http://schemas.microsoft.com/office/powerpoint/2010/main" val="3917509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3-2.1</a:t>
            </a:r>
            <a:r>
              <a:rPr lang="zh-TW" altLang="en-US" dirty="0" smtClean="0"/>
              <a:t> 作業系統</a:t>
            </a:r>
            <a:r>
              <a:rPr lang="zh-TW" altLang="en-US" dirty="0"/>
              <a:t>簡介</a:t>
            </a:r>
          </a:p>
        </p:txBody>
      </p:sp>
      <p:sp>
        <p:nvSpPr>
          <p:cNvPr id="3" name="內容版面配置區 2"/>
          <p:cNvSpPr>
            <a:spLocks noGrp="1"/>
          </p:cNvSpPr>
          <p:nvPr>
            <p:ph idx="1"/>
          </p:nvPr>
        </p:nvSpPr>
        <p:spPr>
          <a:prstGeom prst="rect">
            <a:avLst/>
          </a:prstGeom>
        </p:spPr>
        <p:txBody>
          <a:bodyPr>
            <a:normAutofit/>
          </a:bodyPr>
          <a:lstStyle/>
          <a:p>
            <a:pPr lvl="1"/>
            <a:r>
              <a:rPr lang="zh-TW" altLang="en-US" dirty="0" smtClean="0"/>
              <a:t>提供</a:t>
            </a:r>
            <a:r>
              <a:rPr lang="zh-TW" altLang="en-US" dirty="0"/>
              <a:t>網路服務與安全</a:t>
            </a:r>
            <a:r>
              <a:rPr lang="zh-TW" altLang="en-US" dirty="0" smtClean="0"/>
              <a:t>管理。</a:t>
            </a:r>
            <a:endParaRPr lang="en-US" altLang="zh-TW" dirty="0" smtClean="0"/>
          </a:p>
          <a:p>
            <a:pPr lvl="2"/>
            <a:r>
              <a:rPr lang="zh-TW" altLang="en-US" dirty="0" smtClean="0"/>
              <a:t>協助電腦建立網路連線並處理各項網路工作，能對電腦使用者進行身分認證及使用者權限規範等。</a:t>
            </a:r>
          </a:p>
          <a:p>
            <a:pPr lvl="1"/>
            <a:endParaRPr lang="zh-TW" altLang="en-US" dirty="0"/>
          </a:p>
        </p:txBody>
      </p:sp>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98</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5" name="文字方塊 4"/>
          <p:cNvSpPr txBox="1"/>
          <p:nvPr/>
        </p:nvSpPr>
        <p:spPr>
          <a:xfrm>
            <a:off x="5376191" y="895633"/>
            <a:ext cx="233910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作業系統的功能</a:t>
            </a:r>
          </a:p>
        </p:txBody>
      </p:sp>
      <p:pic>
        <p:nvPicPr>
          <p:cNvPr id="7" name="圖片 6" descr="2015-07-31_204636.jpg"/>
          <p:cNvPicPr>
            <a:picLocks noChangeAspect="1"/>
          </p:cNvPicPr>
          <p:nvPr/>
        </p:nvPicPr>
        <p:blipFill>
          <a:blip r:embed="rId3" cstate="print"/>
          <a:stretch>
            <a:fillRect/>
          </a:stretch>
        </p:blipFill>
        <p:spPr>
          <a:xfrm>
            <a:off x="5500694" y="3607074"/>
            <a:ext cx="3286148" cy="2702246"/>
          </a:xfrm>
          <a:prstGeom prst="rect">
            <a:avLst/>
          </a:prstGeom>
          <a:ln>
            <a:noFill/>
          </a:ln>
          <a:effectLst>
            <a:softEdge rad="112500"/>
          </a:effectLst>
        </p:spPr>
      </p:pic>
    </p:spTree>
    <p:extLst>
      <p:ext uri="{BB962C8B-B14F-4D97-AF65-F5344CB8AC3E}">
        <p14:creationId xmlns:p14="http://schemas.microsoft.com/office/powerpoint/2010/main" val="3917509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403874"/>
            <a:ext cx="8686800" cy="2961230"/>
          </a:xfrm>
          <a:prstGeom prst="rect">
            <a:avLst/>
          </a:prstGeom>
        </p:spPr>
        <p:txBody>
          <a:bodyPr numCol="2">
            <a:normAutofit/>
          </a:bodyPr>
          <a:lstStyle/>
          <a:p>
            <a:r>
              <a:rPr lang="zh-TW" altLang="en-US" b="1" dirty="0">
                <a:solidFill>
                  <a:srgbClr val="008000"/>
                </a:solidFill>
              </a:rPr>
              <a:t>作業系統的</a:t>
            </a:r>
            <a:r>
              <a:rPr lang="zh-TW" altLang="en-US" b="1" dirty="0" smtClean="0">
                <a:solidFill>
                  <a:srgbClr val="008000"/>
                </a:solidFill>
              </a:rPr>
              <a:t>組成</a:t>
            </a:r>
            <a:endParaRPr lang="en-US" altLang="zh-TW" b="1" dirty="0" smtClean="0">
              <a:solidFill>
                <a:srgbClr val="008000"/>
              </a:solidFill>
            </a:endParaRPr>
          </a:p>
          <a:p>
            <a:pPr lvl="1"/>
            <a:r>
              <a:rPr lang="zh-TW" altLang="en-US" dirty="0" smtClean="0"/>
              <a:t>作業環境</a:t>
            </a:r>
            <a:r>
              <a:rPr lang="en-US" altLang="zh-TW" dirty="0" smtClean="0"/>
              <a:t>(shell)</a:t>
            </a:r>
          </a:p>
          <a:p>
            <a:pPr lvl="2"/>
            <a:r>
              <a:rPr lang="zh-TW" altLang="en-US" dirty="0" smtClean="0"/>
              <a:t>文字介面</a:t>
            </a:r>
            <a:endParaRPr lang="en-US" altLang="zh-TW" dirty="0" smtClean="0"/>
          </a:p>
          <a:p>
            <a:pPr lvl="2"/>
            <a:r>
              <a:rPr lang="zh-TW" altLang="en-US" dirty="0" smtClean="0"/>
              <a:t>圖形化使用者介面</a:t>
            </a:r>
            <a:r>
              <a:rPr lang="en-US" altLang="zh-TW" dirty="0" smtClean="0"/>
              <a:t>(GUI)</a:t>
            </a:r>
          </a:p>
          <a:p>
            <a:pPr lvl="1"/>
            <a:endParaRPr lang="en-US" altLang="zh-TW" dirty="0" smtClean="0"/>
          </a:p>
          <a:p>
            <a:pPr lvl="1"/>
            <a:endParaRPr lang="en-US" altLang="zh-TW" dirty="0"/>
          </a:p>
          <a:p>
            <a:pPr lvl="1"/>
            <a:r>
              <a:rPr lang="zh-TW" altLang="en-US" dirty="0" smtClean="0"/>
              <a:t>核心</a:t>
            </a:r>
            <a:r>
              <a:rPr lang="en-US" altLang="zh-TW" dirty="0" smtClean="0"/>
              <a:t>(kernel)</a:t>
            </a:r>
          </a:p>
          <a:p>
            <a:pPr lvl="2"/>
            <a:r>
              <a:rPr lang="zh-TW" altLang="en-US" dirty="0" smtClean="0"/>
              <a:t>檔案管理員</a:t>
            </a:r>
            <a:endParaRPr lang="en-US" altLang="zh-TW" dirty="0" smtClean="0"/>
          </a:p>
          <a:p>
            <a:pPr lvl="2"/>
            <a:r>
              <a:rPr lang="zh-TW" altLang="en-US" dirty="0" smtClean="0"/>
              <a:t>裝置驅動程式</a:t>
            </a:r>
            <a:endParaRPr lang="en-US" altLang="zh-TW" dirty="0" smtClean="0"/>
          </a:p>
          <a:p>
            <a:pPr lvl="2"/>
            <a:r>
              <a:rPr lang="zh-TW" altLang="en-US" dirty="0" smtClean="0"/>
              <a:t>記憶體管理員</a:t>
            </a:r>
            <a:endParaRPr lang="en-US" altLang="zh-TW" dirty="0" smtClean="0"/>
          </a:p>
          <a:p>
            <a:pPr lvl="2"/>
            <a:r>
              <a:rPr lang="zh-TW" altLang="en-US" dirty="0" smtClean="0"/>
              <a:t>排程程式與時間分配器</a:t>
            </a:r>
            <a:endParaRPr lang="en-US" altLang="zh-TW" dirty="0" smtClean="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08104" y="4223288"/>
            <a:ext cx="2450010" cy="215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prstGeom prst="rect">
            <a:avLst/>
          </a:prstGeom>
        </p:spPr>
        <p:txBody>
          <a:bodyPr/>
          <a:lstStyle/>
          <a:p>
            <a:r>
              <a:rPr lang="en-US" altLang="zh-TW" dirty="0" smtClean="0"/>
              <a:t>3-2.1</a:t>
            </a:r>
            <a:r>
              <a:rPr lang="zh-TW" altLang="en-US" dirty="0" smtClean="0"/>
              <a:t> 作業系統</a:t>
            </a:r>
            <a:r>
              <a:rPr lang="zh-TW" altLang="en-US" dirty="0"/>
              <a:t>簡介</a:t>
            </a:r>
          </a:p>
        </p:txBody>
      </p:sp>
      <p:sp>
        <p:nvSpPr>
          <p:cNvPr id="14" name="文字方塊 13"/>
          <p:cNvSpPr txBox="1"/>
          <p:nvPr/>
        </p:nvSpPr>
        <p:spPr>
          <a:xfrm>
            <a:off x="7143768" y="6381328"/>
            <a:ext cx="190963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99-100</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grpSp>
        <p:nvGrpSpPr>
          <p:cNvPr id="19" name="群組 7"/>
          <p:cNvGrpSpPr/>
          <p:nvPr/>
        </p:nvGrpSpPr>
        <p:grpSpPr>
          <a:xfrm>
            <a:off x="0" y="6101132"/>
            <a:ext cx="3923848" cy="756868"/>
            <a:chOff x="188991" y="2055810"/>
            <a:chExt cx="5172156" cy="891144"/>
          </a:xfrm>
        </p:grpSpPr>
        <p:sp>
          <p:nvSpPr>
            <p:cNvPr id="20" name="矩形 8">
              <a:hlinkClick r:id="rId4"/>
            </p:cNvPr>
            <p:cNvSpPr/>
            <p:nvPr/>
          </p:nvSpPr>
          <p:spPr>
            <a:xfrm>
              <a:off x="731531" y="2363585"/>
              <a:ext cx="4155140" cy="423868"/>
            </a:xfrm>
            <a:prstGeom prst="rect">
              <a:avLst/>
            </a:prstGeom>
          </p:spPr>
          <p:style>
            <a:lnRef idx="3">
              <a:schemeClr val="lt1"/>
            </a:lnRef>
            <a:fillRef idx="1">
              <a:schemeClr val="accent5"/>
            </a:fillRef>
            <a:effectRef idx="1">
              <a:schemeClr val="accent5"/>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網站：圖形介面演進介紹</a:t>
              </a:r>
            </a:p>
          </p:txBody>
        </p:sp>
        <p:pic>
          <p:nvPicPr>
            <p:cNvPr id="21"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8991" y="2055810"/>
              <a:ext cx="949056" cy="8477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12091" y="2099218"/>
              <a:ext cx="949056" cy="847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群組 7"/>
          <p:cNvGrpSpPr/>
          <p:nvPr/>
        </p:nvGrpSpPr>
        <p:grpSpPr>
          <a:xfrm>
            <a:off x="0" y="5373216"/>
            <a:ext cx="5148064" cy="756868"/>
            <a:chOff x="188991" y="2055810"/>
            <a:chExt cx="6785834" cy="891144"/>
          </a:xfrm>
        </p:grpSpPr>
        <p:sp>
          <p:nvSpPr>
            <p:cNvPr id="24" name="矩形 8">
              <a:hlinkClick r:id="rId7"/>
            </p:cNvPr>
            <p:cNvSpPr/>
            <p:nvPr/>
          </p:nvSpPr>
          <p:spPr>
            <a:xfrm>
              <a:off x="731529" y="2363585"/>
              <a:ext cx="5673799" cy="423868"/>
            </a:xfrm>
            <a:prstGeom prst="rect">
              <a:avLst/>
            </a:prstGeom>
          </p:spPr>
          <p:style>
            <a:lnRef idx="3">
              <a:schemeClr val="lt1"/>
            </a:lnRef>
            <a:fillRef idx="1">
              <a:schemeClr val="accent3"/>
            </a:fillRef>
            <a:effectRef idx="1">
              <a:schemeClr val="accent3"/>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影片充電站：</a:t>
              </a:r>
              <a:r>
                <a:rPr lang="en-US" altLang="zh-TW" b="1" dirty="0" smtClean="0">
                  <a:latin typeface="微軟正黑體" pitchFamily="34" charset="-120"/>
                  <a:ea typeface="微軟正黑體" pitchFamily="34" charset="-120"/>
                </a:rPr>
                <a:t>GUI</a:t>
              </a:r>
              <a:r>
                <a:rPr lang="zh-TW" altLang="en-US" b="1" dirty="0" smtClean="0">
                  <a:latin typeface="微軟正黑體" pitchFamily="34" charset="-120"/>
                  <a:ea typeface="微軟正黑體" pitchFamily="34" charset="-120"/>
                </a:rPr>
                <a:t>的演進影片 （</a:t>
              </a:r>
              <a:r>
                <a:rPr lang="en-US" altLang="zh-TW" b="1" dirty="0" smtClean="0">
                  <a:latin typeface="微軟正黑體" pitchFamily="34" charset="-120"/>
                  <a:ea typeface="微軟正黑體" pitchFamily="34" charset="-120"/>
                </a:rPr>
                <a:t>1</a:t>
              </a:r>
              <a:r>
                <a:rPr lang="en-US" altLang="zh-TW" b="1" dirty="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16</a:t>
              </a:r>
              <a:r>
                <a:rPr lang="zh-TW" altLang="en-US" b="1" dirty="0" smtClean="0">
                  <a:latin typeface="微軟正黑體" pitchFamily="34" charset="-120"/>
                  <a:ea typeface="微軟正黑體" pitchFamily="34" charset="-120"/>
                </a:rPr>
                <a:t>）</a:t>
              </a:r>
            </a:p>
          </p:txBody>
        </p:sp>
        <p:pic>
          <p:nvPicPr>
            <p:cNvPr id="25"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8991" y="2055810"/>
              <a:ext cx="949056" cy="8477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25769" y="2099218"/>
              <a:ext cx="949056"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8295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prstGeom prst="rect">
            <a:avLst/>
          </a:prstGeom>
        </p:spPr>
        <p:txBody>
          <a:bodyPr>
            <a:normAutofit/>
          </a:bodyPr>
          <a:lstStyle/>
          <a:p>
            <a:r>
              <a:rPr lang="zh-TW" altLang="en-US" b="1" dirty="0">
                <a:solidFill>
                  <a:srgbClr val="008000"/>
                </a:solidFill>
              </a:rPr>
              <a:t>作業系統</a:t>
            </a:r>
            <a:r>
              <a:rPr lang="zh-TW" altLang="en-US" b="1" dirty="0" smtClean="0">
                <a:solidFill>
                  <a:srgbClr val="008000"/>
                </a:solidFill>
              </a:rPr>
              <a:t>的類型</a:t>
            </a:r>
            <a:endParaRPr lang="en-US" altLang="zh-TW" b="1" dirty="0" smtClean="0">
              <a:solidFill>
                <a:srgbClr val="00800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726766508"/>
              </p:ext>
            </p:extLst>
          </p:nvPr>
        </p:nvGraphicFramePr>
        <p:xfrm>
          <a:off x="359034" y="2000240"/>
          <a:ext cx="8499246" cy="3586755"/>
        </p:xfrm>
        <a:graphic>
          <a:graphicData uri="http://schemas.openxmlformats.org/drawingml/2006/table">
            <a:tbl>
              <a:tblPr firstRow="1" bandRow="1">
                <a:tableStyleId>{5A111915-BE36-4E01-A7E5-04B1672EAD32}</a:tableStyleId>
              </a:tblPr>
              <a:tblGrid>
                <a:gridCol w="1154430">
                  <a:extLst>
                    <a:ext uri="{9D8B030D-6E8A-4147-A177-3AD203B41FA5}">
                      <a16:colId xmlns:a16="http://schemas.microsoft.com/office/drawing/2014/main" val="20000"/>
                    </a:ext>
                  </a:extLst>
                </a:gridCol>
                <a:gridCol w="5146768">
                  <a:extLst>
                    <a:ext uri="{9D8B030D-6E8A-4147-A177-3AD203B41FA5}">
                      <a16:colId xmlns:a16="http://schemas.microsoft.com/office/drawing/2014/main" val="20001"/>
                    </a:ext>
                  </a:extLst>
                </a:gridCol>
                <a:gridCol w="2198048">
                  <a:extLst>
                    <a:ext uri="{9D8B030D-6E8A-4147-A177-3AD203B41FA5}">
                      <a16:colId xmlns:a16="http://schemas.microsoft.com/office/drawing/2014/main" val="20002"/>
                    </a:ext>
                  </a:extLst>
                </a:gridCol>
              </a:tblGrid>
              <a:tr h="442800">
                <a:tc>
                  <a:txBody>
                    <a:bodyPr/>
                    <a:lstStyle/>
                    <a:p>
                      <a:pPr algn="ctr"/>
                      <a:r>
                        <a:rPr lang="zh-TW" altLang="en-US" dirty="0" smtClean="0">
                          <a:latin typeface="微軟正黑體" pitchFamily="34" charset="-120"/>
                          <a:ea typeface="微軟正黑體" pitchFamily="34" charset="-120"/>
                        </a:rPr>
                        <a:t>類　型</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dirty="0" smtClean="0">
                          <a:latin typeface="微軟正黑體" pitchFamily="34" charset="-120"/>
                          <a:ea typeface="微軟正黑體" pitchFamily="34" charset="-120"/>
                        </a:rPr>
                        <a:t>說　　明</a:t>
                      </a:r>
                      <a:endParaRPr lang="zh-TW" altLang="en-US"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dirty="0" smtClean="0">
                          <a:latin typeface="微軟正黑體" pitchFamily="34" charset="-120"/>
                          <a:ea typeface="微軟正黑體" pitchFamily="34" charset="-120"/>
                        </a:rPr>
                        <a:t>舉　例</a:t>
                      </a:r>
                      <a:endParaRPr lang="zh-TW" altLang="en-US"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366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單人</a:t>
                      </a:r>
                      <a:r>
                        <a:rPr lang="en-US" altLang="zh-TW" sz="2000" b="1" dirty="0" smtClean="0">
                          <a:latin typeface="微軟正黑體" pitchFamily="34" charset="-120"/>
                          <a:ea typeface="微軟正黑體" pitchFamily="34" charset="-120"/>
                        </a:rPr>
                        <a:t/>
                      </a:r>
                      <a:br>
                        <a:rPr lang="en-US" altLang="zh-TW" sz="2000" b="1" dirty="0" smtClean="0">
                          <a:latin typeface="微軟正黑體" pitchFamily="34" charset="-120"/>
                          <a:ea typeface="微軟正黑體" pitchFamily="34" charset="-120"/>
                        </a:rPr>
                      </a:br>
                      <a:r>
                        <a:rPr lang="zh-TW" altLang="en-US" sz="2000" b="1" dirty="0" smtClean="0">
                          <a:latin typeface="微軟正黑體" pitchFamily="34" charset="-120"/>
                          <a:ea typeface="微軟正黑體" pitchFamily="34" charset="-120"/>
                        </a:rPr>
                        <a:t>單工</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indent="-177800">
                        <a:buFont typeface="Arial" pitchFamily="34" charset="0"/>
                        <a:buChar char="•"/>
                      </a:pPr>
                      <a:r>
                        <a:rPr lang="zh-TW" altLang="en-US" sz="2000" dirty="0" smtClean="0">
                          <a:latin typeface="微軟正黑體" pitchFamily="34" charset="-120"/>
                          <a:ea typeface="微軟正黑體" pitchFamily="34" charset="-120"/>
                        </a:rPr>
                        <a:t>在同一時間內只允許使用者執行一個程式。</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必須等待目前的程式執行完成後，才能執行下一程式。</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2000" dirty="0" smtClean="0">
                          <a:latin typeface="微軟正黑體" pitchFamily="34" charset="-120"/>
                          <a:ea typeface="微軟正黑體" pitchFamily="34" charset="-120"/>
                        </a:rPr>
                        <a:t>MS-DOS</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2000" dirty="0" smtClean="0">
                          <a:latin typeface="微軟正黑體" pitchFamily="34" charset="-120"/>
                          <a:ea typeface="微軟正黑體" pitchFamily="34" charset="-120"/>
                        </a:rPr>
                        <a:t>CP/M</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777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單人</a:t>
                      </a:r>
                      <a:r>
                        <a:rPr lang="en-US" altLang="zh-TW" sz="2000" b="1" dirty="0" smtClean="0">
                          <a:latin typeface="微軟正黑體" pitchFamily="34" charset="-120"/>
                          <a:ea typeface="微軟正黑體" pitchFamily="34" charset="-120"/>
                        </a:rPr>
                        <a:t/>
                      </a:r>
                      <a:br>
                        <a:rPr lang="en-US" altLang="zh-TW" sz="2000" b="1" dirty="0" smtClean="0">
                          <a:latin typeface="微軟正黑體" pitchFamily="34" charset="-120"/>
                          <a:ea typeface="微軟正黑體" pitchFamily="34" charset="-120"/>
                        </a:rPr>
                      </a:br>
                      <a:r>
                        <a:rPr lang="zh-TW" altLang="en-US" sz="2000" b="1" dirty="0" smtClean="0">
                          <a:latin typeface="微軟正黑體" pitchFamily="34" charset="-120"/>
                          <a:ea typeface="微軟正黑體" pitchFamily="34" charset="-120"/>
                        </a:rPr>
                        <a:t>多工</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indent="-177800">
                        <a:buFont typeface="Arial" pitchFamily="34" charset="0"/>
                        <a:buChar char="•"/>
                      </a:pPr>
                      <a:r>
                        <a:rPr lang="zh-TW" altLang="en-US" sz="2000" dirty="0" smtClean="0">
                          <a:latin typeface="微軟正黑體" pitchFamily="34" charset="-120"/>
                          <a:ea typeface="微軟正黑體" pitchFamily="34" charset="-120"/>
                        </a:rPr>
                        <a:t>藉由在各程式之間不斷切換並輪流執行每一程式而達成「多工」的效果。</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不過同一時間仍只支援單一使用者</a:t>
                      </a:r>
                      <a:r>
                        <a:rPr lang="en-US" altLang="zh-TW" sz="2000" dirty="0" smtClean="0">
                          <a:latin typeface="微軟正黑體" pitchFamily="34" charset="-120"/>
                          <a:ea typeface="微軟正黑體" pitchFamily="34" charset="-120"/>
                        </a:rPr>
                        <a:t>(single user) </a:t>
                      </a:r>
                      <a:r>
                        <a:rPr lang="zh-TW" altLang="en-US" sz="2000" dirty="0" smtClean="0">
                          <a:latin typeface="微軟正黑體" pitchFamily="34" charset="-120"/>
                          <a:ea typeface="微軟正黑體" pitchFamily="34" charset="-120"/>
                        </a:rPr>
                        <a:t>使用。</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indent="-177800">
                        <a:buFont typeface="Arial" pitchFamily="34" charset="0"/>
                        <a:buChar char="•"/>
                      </a:pPr>
                      <a:r>
                        <a:rPr lang="en-US" altLang="zh-TW" sz="2000" dirty="0" smtClean="0">
                          <a:latin typeface="微軟正黑體" pitchFamily="34" charset="-120"/>
                          <a:ea typeface="微軟正黑體" pitchFamily="34" charset="-120"/>
                        </a:rPr>
                        <a:t>Windows </a:t>
                      </a: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XP/Vista/7/8</a:t>
                      </a:r>
                    </a:p>
                    <a:p>
                      <a:pPr marL="177800" indent="-177800">
                        <a:buFont typeface="Arial" pitchFamily="34" charset="0"/>
                        <a:buChar char="•"/>
                      </a:pPr>
                      <a:r>
                        <a:rPr lang="en-US" altLang="zh-TW" sz="2000" dirty="0" smtClean="0">
                          <a:latin typeface="微軟正黑體" pitchFamily="34" charset="-120"/>
                          <a:ea typeface="微軟正黑體" pitchFamily="34" charset="-120"/>
                        </a:rPr>
                        <a:t>Mac OS X</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文字方塊 11"/>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101</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50630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prstGeom prst="rect">
            <a:avLst/>
          </a:prstGeom>
        </p:spPr>
        <p:txBody>
          <a:bodyPr>
            <a:normAutofit/>
          </a:bodyPr>
          <a:lstStyle/>
          <a:p>
            <a:r>
              <a:rPr lang="zh-TW" altLang="en-US" b="1" dirty="0">
                <a:solidFill>
                  <a:srgbClr val="008000"/>
                </a:solidFill>
              </a:rPr>
              <a:t>作業系統</a:t>
            </a:r>
            <a:r>
              <a:rPr lang="zh-TW" altLang="en-US" b="1" dirty="0" smtClean="0">
                <a:solidFill>
                  <a:srgbClr val="008000"/>
                </a:solidFill>
              </a:rPr>
              <a:t>的類型</a:t>
            </a:r>
            <a:endParaRPr lang="en-US" altLang="zh-TW" b="1" dirty="0" smtClean="0">
              <a:solidFill>
                <a:srgbClr val="00800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726766508"/>
              </p:ext>
            </p:extLst>
          </p:nvPr>
        </p:nvGraphicFramePr>
        <p:xfrm>
          <a:off x="359034" y="2000240"/>
          <a:ext cx="8499246" cy="2961189"/>
        </p:xfrm>
        <a:graphic>
          <a:graphicData uri="http://schemas.openxmlformats.org/drawingml/2006/table">
            <a:tbl>
              <a:tblPr firstRow="1" bandRow="1">
                <a:tableStyleId>{5A111915-BE36-4E01-A7E5-04B1672EAD32}</a:tableStyleId>
              </a:tblPr>
              <a:tblGrid>
                <a:gridCol w="1154430">
                  <a:extLst>
                    <a:ext uri="{9D8B030D-6E8A-4147-A177-3AD203B41FA5}">
                      <a16:colId xmlns:a16="http://schemas.microsoft.com/office/drawing/2014/main" val="20000"/>
                    </a:ext>
                  </a:extLst>
                </a:gridCol>
                <a:gridCol w="5146768">
                  <a:extLst>
                    <a:ext uri="{9D8B030D-6E8A-4147-A177-3AD203B41FA5}">
                      <a16:colId xmlns:a16="http://schemas.microsoft.com/office/drawing/2014/main" val="20001"/>
                    </a:ext>
                  </a:extLst>
                </a:gridCol>
                <a:gridCol w="2198048">
                  <a:extLst>
                    <a:ext uri="{9D8B030D-6E8A-4147-A177-3AD203B41FA5}">
                      <a16:colId xmlns:a16="http://schemas.microsoft.com/office/drawing/2014/main" val="20002"/>
                    </a:ext>
                  </a:extLst>
                </a:gridCol>
              </a:tblGrid>
              <a:tr h="441189">
                <a:tc>
                  <a:txBody>
                    <a:bodyPr/>
                    <a:lstStyle/>
                    <a:p>
                      <a:pPr algn="ctr"/>
                      <a:r>
                        <a:rPr lang="zh-TW" altLang="en-US" dirty="0" smtClean="0">
                          <a:latin typeface="微軟正黑體" pitchFamily="34" charset="-120"/>
                          <a:ea typeface="微軟正黑體" pitchFamily="34" charset="-120"/>
                        </a:rPr>
                        <a:t>類　型</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dirty="0" smtClean="0">
                          <a:latin typeface="微軟正黑體" pitchFamily="34" charset="-120"/>
                          <a:ea typeface="微軟正黑體" pitchFamily="34" charset="-120"/>
                        </a:rPr>
                        <a:t>說　　明</a:t>
                      </a:r>
                      <a:endParaRPr lang="zh-TW" altLang="en-US"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dirty="0" smtClean="0">
                          <a:latin typeface="微軟正黑體" pitchFamily="34" charset="-120"/>
                          <a:ea typeface="微軟正黑體" pitchFamily="34" charset="-120"/>
                        </a:rPr>
                        <a:t>舉　例</a:t>
                      </a:r>
                      <a:endParaRPr lang="zh-TW" altLang="en-US"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52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多人</a:t>
                      </a:r>
                      <a:r>
                        <a:rPr lang="en-US" altLang="zh-TW" sz="2000" b="1" dirty="0" smtClean="0">
                          <a:latin typeface="微軟正黑體" pitchFamily="34" charset="-120"/>
                          <a:ea typeface="微軟正黑體" pitchFamily="34" charset="-120"/>
                        </a:rPr>
                        <a:t/>
                      </a:r>
                      <a:br>
                        <a:rPr lang="en-US" altLang="zh-TW" sz="2000" b="1" dirty="0" smtClean="0">
                          <a:latin typeface="微軟正黑體" pitchFamily="34" charset="-120"/>
                          <a:ea typeface="微軟正黑體" pitchFamily="34" charset="-120"/>
                        </a:rPr>
                      </a:br>
                      <a:r>
                        <a:rPr lang="zh-TW" altLang="en-US" sz="2000" b="1" dirty="0" smtClean="0">
                          <a:latin typeface="微軟正黑體" pitchFamily="34" charset="-120"/>
                          <a:ea typeface="微軟正黑體" pitchFamily="34" charset="-120"/>
                        </a:rPr>
                        <a:t>多工</a:t>
                      </a:r>
                      <a:endParaRPr lang="zh-TW" altLang="en-US" sz="2000"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buFont typeface="Arial" pitchFamily="34" charset="0"/>
                        <a:buChar char="•"/>
                      </a:pPr>
                      <a:r>
                        <a:rPr lang="zh-TW" altLang="en-US" sz="2000" dirty="0" smtClean="0">
                          <a:latin typeface="微軟正黑體" pitchFamily="34" charset="-120"/>
                          <a:ea typeface="微軟正黑體" pitchFamily="34" charset="-120"/>
                        </a:rPr>
                        <a:t>允許多個使用者同時進行一個或一個以上的程式。</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會依照一定的規則（如優先權），分配適當的執行時間給每一個使用者的每個程式。</a:t>
                      </a:r>
                      <a:endParaRPr lang="en-US" altLang="zh-TW" sz="2000" dirty="0" smtClean="0">
                        <a:latin typeface="微軟正黑體" pitchFamily="34" charset="-120"/>
                        <a:ea typeface="微軟正黑體" pitchFamily="34" charset="-120"/>
                      </a:endParaRPr>
                    </a:p>
                    <a:p>
                      <a:pPr marL="177800" indent="-177800">
                        <a:buFont typeface="Arial" pitchFamily="34" charset="0"/>
                        <a:buChar char="•"/>
                      </a:pPr>
                      <a:r>
                        <a:rPr lang="zh-TW" altLang="en-US" sz="2000" dirty="0" smtClean="0">
                          <a:latin typeface="微軟正黑體" pitchFamily="34" charset="-120"/>
                          <a:ea typeface="微軟正黑體" pitchFamily="34" charset="-120"/>
                        </a:rPr>
                        <a:t>由於切換的時間非常快速，感覺上便好像這些程式同時在執行一樣。</a:t>
                      </a:r>
                      <a:endParaRPr lang="zh-TW" altLang="en-US" sz="2000" b="1"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buFont typeface="Arial" pitchFamily="34" charset="0"/>
                        <a:buChar char="•"/>
                      </a:pPr>
                      <a:r>
                        <a:rPr lang="en-US" altLang="zh-TW" sz="1800" dirty="0" smtClean="0">
                          <a:latin typeface="微軟正黑體" pitchFamily="34" charset="-120"/>
                          <a:ea typeface="微軟正黑體" pitchFamily="34" charset="-120"/>
                        </a:rPr>
                        <a:t>UNIX</a:t>
                      </a:r>
                    </a:p>
                    <a:p>
                      <a:pPr marL="177800" indent="-177800">
                        <a:buFont typeface="Arial" pitchFamily="34" charset="0"/>
                        <a:buChar char="•"/>
                      </a:pPr>
                      <a:r>
                        <a:rPr lang="en-US" altLang="zh-TW" sz="1800" dirty="0" smtClean="0">
                          <a:latin typeface="微軟正黑體" pitchFamily="34" charset="-120"/>
                          <a:ea typeface="微軟正黑體" pitchFamily="34" charset="-120"/>
                        </a:rPr>
                        <a:t>Linux</a:t>
                      </a:r>
                    </a:p>
                    <a:p>
                      <a:pPr marL="177800" indent="-177800">
                        <a:buFont typeface="Arial" pitchFamily="34" charset="0"/>
                        <a:buChar char="•"/>
                      </a:pPr>
                      <a:r>
                        <a:rPr lang="en-US" altLang="zh-TW" sz="1800" dirty="0" smtClean="0">
                          <a:latin typeface="微軟正黑體" pitchFamily="34" charset="-120"/>
                          <a:ea typeface="微軟正黑體" pitchFamily="34" charset="-120"/>
                        </a:rPr>
                        <a:t>Windows</a:t>
                      </a:r>
                      <a:r>
                        <a:rPr lang="zh-TW" altLang="en-US" sz="1800" dirty="0" smtClean="0">
                          <a:latin typeface="微軟正黑體" pitchFamily="34" charset="-120"/>
                          <a:ea typeface="微軟正黑體" pitchFamily="34" charset="-120"/>
                        </a:rPr>
                        <a:t> </a:t>
                      </a:r>
                      <a:r>
                        <a:rPr lang="en-US" altLang="zh-TW" sz="1800" dirty="0" smtClean="0">
                          <a:latin typeface="微軟正黑體" pitchFamily="34" charset="-120"/>
                          <a:ea typeface="微軟正黑體" pitchFamily="34" charset="-120"/>
                        </a:rPr>
                        <a:t>Server</a:t>
                      </a:r>
                      <a:endParaRPr lang="zh-TW" altLang="en-US" sz="1800" b="1" dirty="0" smtClean="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文字方塊 11"/>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101</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50630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課外補充</a:t>
            </a:r>
            <a:endParaRPr lang="zh-TW" altLang="en-US" dirty="0"/>
          </a:p>
        </p:txBody>
      </p:sp>
      <p:sp>
        <p:nvSpPr>
          <p:cNvPr id="5" name="內容版面配置區 4"/>
          <p:cNvSpPr>
            <a:spLocks noGrp="1"/>
          </p:cNvSpPr>
          <p:nvPr>
            <p:ph idx="1"/>
          </p:nvPr>
        </p:nvSpPr>
        <p:spPr/>
        <p:txBody>
          <a:bodyPr/>
          <a:lstStyle/>
          <a:p>
            <a:r>
              <a:rPr lang="zh-TW" altLang="en-US" b="1" dirty="0" smtClean="0">
                <a:solidFill>
                  <a:srgbClr val="008000"/>
                </a:solidFill>
              </a:rPr>
              <a:t>內碼與外碼</a:t>
            </a:r>
            <a:endParaRPr lang="en-US" altLang="zh-TW" b="1" dirty="0" smtClean="0">
              <a:solidFill>
                <a:srgbClr val="008000"/>
              </a:solidFill>
            </a:endParaRPr>
          </a:p>
          <a:p>
            <a:pPr lvl="1"/>
            <a:r>
              <a:rPr lang="zh-TW" altLang="en-US" dirty="0" smtClean="0"/>
              <a:t>每個中文字在電腦中儲存的二進位編碼就叫做「內碼」。</a:t>
            </a:r>
          </a:p>
          <a:p>
            <a:pPr lvl="1"/>
            <a:r>
              <a:rPr lang="zh-TW" altLang="en-US" dirty="0" smtClean="0"/>
              <a:t>由於中文字數龐大，要記住每個字的內碼實在是太耗時又太費力，所以有了像是</a:t>
            </a:r>
            <a:r>
              <a:rPr lang="zh-TW" altLang="en-US" dirty="0" smtClean="0">
                <a:solidFill>
                  <a:srgbClr val="FF0000"/>
                </a:solidFill>
              </a:rPr>
              <a:t>注音輸入法</a:t>
            </a:r>
            <a:r>
              <a:rPr lang="zh-TW" altLang="en-US" dirty="0" smtClean="0"/>
              <a:t>、</a:t>
            </a:r>
            <a:r>
              <a:rPr lang="zh-TW" altLang="en-US" dirty="0" smtClean="0">
                <a:solidFill>
                  <a:srgbClr val="FF0000"/>
                </a:solidFill>
              </a:rPr>
              <a:t>倉頡輸入法</a:t>
            </a:r>
            <a:r>
              <a:rPr lang="zh-TW" altLang="en-US" dirty="0" smtClean="0"/>
              <a:t>、</a:t>
            </a:r>
            <a:r>
              <a:rPr lang="zh-TW" altLang="en-US" dirty="0" smtClean="0">
                <a:solidFill>
                  <a:srgbClr val="FF0000"/>
                </a:solidFill>
              </a:rPr>
              <a:t>嘸蝦米輸入法</a:t>
            </a:r>
            <a:r>
              <a:rPr lang="zh-TW" altLang="en-US" dirty="0" smtClean="0"/>
              <a:t>等各種輸入法的出現，幫助我們用好記的方式輸入各個中文字。</a:t>
            </a:r>
          </a:p>
        </p:txBody>
      </p:sp>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84</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課外補充</a:t>
            </a:r>
            <a:endParaRPr lang="zh-TW" altLang="en-US" dirty="0"/>
          </a:p>
        </p:txBody>
      </p:sp>
      <p:sp>
        <p:nvSpPr>
          <p:cNvPr id="3" name="內容版面配置區 2"/>
          <p:cNvSpPr>
            <a:spLocks noGrp="1"/>
          </p:cNvSpPr>
          <p:nvPr>
            <p:ph idx="1"/>
          </p:nvPr>
        </p:nvSpPr>
        <p:spPr/>
        <p:txBody>
          <a:bodyPr/>
          <a:lstStyle/>
          <a:p>
            <a:r>
              <a:rPr lang="zh-TW" altLang="en-US" b="1" dirty="0" smtClean="0">
                <a:solidFill>
                  <a:srgbClr val="008000"/>
                </a:solidFill>
              </a:rPr>
              <a:t>雙作業系統</a:t>
            </a:r>
            <a:endParaRPr lang="en-US" altLang="zh-TW" b="1" dirty="0" smtClean="0">
              <a:solidFill>
                <a:srgbClr val="008000"/>
              </a:solidFill>
            </a:endParaRPr>
          </a:p>
          <a:p>
            <a:pPr lvl="1">
              <a:buFont typeface="微軟正黑體" panose="020B0604030504040204" pitchFamily="34" charset="-120"/>
              <a:buChar char="─"/>
            </a:pPr>
            <a:r>
              <a:rPr lang="zh-TW" altLang="en-US" dirty="0"/>
              <a:t>直接</a:t>
            </a:r>
            <a:r>
              <a:rPr lang="zh-TW" altLang="en-US" dirty="0" smtClean="0"/>
              <a:t>將</a:t>
            </a:r>
            <a:r>
              <a:rPr lang="en-US" altLang="zh-TW" dirty="0" smtClean="0"/>
              <a:t>MAC</a:t>
            </a:r>
            <a:r>
              <a:rPr lang="zh-TW" altLang="en-US" dirty="0" smtClean="0"/>
              <a:t>整台安裝</a:t>
            </a:r>
            <a:r>
              <a:rPr lang="en-US" altLang="zh-TW" dirty="0" smtClean="0"/>
              <a:t>Windows</a:t>
            </a:r>
            <a:r>
              <a:rPr lang="zh-TW" altLang="en-US" dirty="0" smtClean="0"/>
              <a:t>。</a:t>
            </a:r>
            <a:endParaRPr lang="en-US" altLang="zh-TW" dirty="0" smtClean="0"/>
          </a:p>
          <a:p>
            <a:pPr lvl="1">
              <a:buFont typeface="微軟正黑體" panose="020B0604030504040204" pitchFamily="34" charset="-120"/>
              <a:buChar char="─"/>
            </a:pPr>
            <a:r>
              <a:rPr lang="zh-TW" altLang="en-US" sz="2800" dirty="0" smtClean="0"/>
              <a:t>許多</a:t>
            </a:r>
            <a:r>
              <a:rPr lang="en-US" altLang="zh-TW" sz="2800" dirty="0" smtClean="0"/>
              <a:t>Mac OS</a:t>
            </a:r>
            <a:r>
              <a:rPr lang="zh-TW" altLang="en-US" sz="2800" dirty="0" smtClean="0"/>
              <a:t>的使用者常為了需要使用的軟體與</a:t>
            </a:r>
            <a:r>
              <a:rPr lang="en-US" altLang="zh-TW" sz="2800" dirty="0" smtClean="0"/>
              <a:t>Mac</a:t>
            </a:r>
            <a:r>
              <a:rPr lang="zh-TW" altLang="en-US" sz="2800" dirty="0" smtClean="0"/>
              <a:t>作業系統不相容而感到苦惱，除了再準備一台不同作業系統的電腦外，還可以安裝雙系統，讓軟體可以再同一台電腦上執行</a:t>
            </a:r>
            <a:r>
              <a:rPr lang="zh-TW" altLang="en-US" dirty="0" smtClean="0"/>
              <a:t>。</a:t>
            </a:r>
            <a:endParaRPr lang="zh-TW" altLang="en-US" dirty="0"/>
          </a:p>
        </p:txBody>
      </p:sp>
      <p:grpSp>
        <p:nvGrpSpPr>
          <p:cNvPr id="5" name="群組 4"/>
          <p:cNvGrpSpPr/>
          <p:nvPr/>
        </p:nvGrpSpPr>
        <p:grpSpPr>
          <a:xfrm>
            <a:off x="0" y="6065351"/>
            <a:ext cx="3096265" cy="792649"/>
            <a:chOff x="203392" y="2023791"/>
            <a:chExt cx="4081292" cy="933274"/>
          </a:xfrm>
        </p:grpSpPr>
        <p:sp>
          <p:nvSpPr>
            <p:cNvPr id="6" name="矩形 5">
              <a:hlinkClick r:id="rId2"/>
            </p:cNvPr>
            <p:cNvSpPr/>
            <p:nvPr/>
          </p:nvSpPr>
          <p:spPr>
            <a:xfrm>
              <a:off x="731530" y="2363585"/>
              <a:ext cx="3173591" cy="423868"/>
            </a:xfrm>
            <a:prstGeom prst="rect">
              <a:avLst/>
            </a:prstGeom>
          </p:spPr>
          <p:style>
            <a:lnRef idx="3">
              <a:schemeClr val="lt1"/>
            </a:lnRef>
            <a:fillRef idx="1">
              <a:schemeClr val="accent5"/>
            </a:fillRef>
            <a:effectRef idx="1">
              <a:schemeClr val="accent5"/>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網站：</a:t>
              </a:r>
              <a:r>
                <a:rPr lang="zh-TW" altLang="en-US" b="1" dirty="0">
                  <a:latin typeface="微軟正黑體" pitchFamily="34" charset="-120"/>
                  <a:ea typeface="微軟正黑體" pitchFamily="34" charset="-120"/>
                </a:rPr>
                <a:t>雙作業系統</a:t>
              </a:r>
              <a:endParaRPr lang="zh-TW" altLang="en-US" b="1" dirty="0" smtClean="0">
                <a:latin typeface="微軟正黑體" pitchFamily="34" charset="-120"/>
                <a:ea typeface="微軟正黑體" pitchFamily="34" charset="-120"/>
              </a:endParaRPr>
            </a:p>
          </p:txBody>
        </p:sp>
        <p:pic>
          <p:nvPicPr>
            <p:cNvPr id="7" name="Picture 4" descr="C:\Documents and Settings\Chen\My Documents\1.pn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3392" y="2023791"/>
              <a:ext cx="949056" cy="8477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Documents and Settings\Chen\My Documents\2.pn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35627" y="2109329"/>
              <a:ext cx="949057" cy="84773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101</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03843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prstGeom prst="rect">
            <a:avLst/>
          </a:prstGeom>
        </p:spPr>
        <p:txBody>
          <a:bodyPr>
            <a:normAutofit/>
          </a:bodyPr>
          <a:lstStyle/>
          <a:p>
            <a:r>
              <a:rPr lang="zh-TW" altLang="en-US" b="1" dirty="0">
                <a:solidFill>
                  <a:srgbClr val="008000"/>
                </a:solidFill>
              </a:rPr>
              <a:t>常見的個人電腦</a:t>
            </a:r>
            <a:r>
              <a:rPr lang="zh-TW" altLang="en-US" b="1" dirty="0" smtClean="0">
                <a:solidFill>
                  <a:srgbClr val="008000"/>
                </a:solidFill>
              </a:rPr>
              <a:t>作業系統</a:t>
            </a:r>
            <a:endParaRPr lang="en-US" altLang="zh-TW" b="1" dirty="0" smtClean="0">
              <a:solidFill>
                <a:srgbClr val="008000"/>
              </a:solidFill>
            </a:endParaRPr>
          </a:p>
          <a:p>
            <a:pPr lvl="1"/>
            <a:r>
              <a:rPr lang="zh-TW" altLang="en-US" b="1" dirty="0">
                <a:solidFill>
                  <a:srgbClr val="C00000"/>
                </a:solidFill>
              </a:rPr>
              <a:t>微軟</a:t>
            </a:r>
            <a:r>
              <a:rPr lang="zh-TW" altLang="en-US" b="1" dirty="0" smtClean="0">
                <a:solidFill>
                  <a:srgbClr val="C00000"/>
                </a:solidFill>
              </a:rPr>
              <a:t>作業系統</a:t>
            </a:r>
            <a:endParaRPr lang="en-US" altLang="zh-TW" b="1" dirty="0" smtClean="0">
              <a:solidFill>
                <a:srgbClr val="C00000"/>
              </a:solidFill>
            </a:endParaRPr>
          </a:p>
          <a:p>
            <a:pPr lvl="2"/>
            <a:r>
              <a:rPr lang="en-US" altLang="zh-TW" dirty="0" smtClean="0"/>
              <a:t>1975</a:t>
            </a:r>
            <a:r>
              <a:rPr lang="zh-TW" altLang="en-US" dirty="0" smtClean="0"/>
              <a:t>年比</a:t>
            </a:r>
            <a:r>
              <a:rPr lang="zh-TW" altLang="en-US" dirty="0"/>
              <a:t>爾</a:t>
            </a:r>
            <a:r>
              <a:rPr lang="en-US" altLang="zh-TW" dirty="0"/>
              <a:t>‧</a:t>
            </a:r>
            <a:r>
              <a:rPr lang="zh-TW" altLang="en-US" dirty="0" smtClean="0"/>
              <a:t>蓋茲與</a:t>
            </a:r>
            <a:r>
              <a:rPr lang="zh-TW" altLang="en-US" dirty="0"/>
              <a:t>保羅</a:t>
            </a:r>
            <a:r>
              <a:rPr lang="en-US" altLang="zh-TW" dirty="0"/>
              <a:t>‧</a:t>
            </a:r>
            <a:r>
              <a:rPr lang="zh-TW" altLang="en-US" dirty="0"/>
              <a:t>艾</a:t>
            </a:r>
            <a:r>
              <a:rPr lang="zh-TW" altLang="en-US" dirty="0" smtClean="0"/>
              <a:t>倫共同成</a:t>
            </a:r>
            <a:r>
              <a:rPr lang="zh-TW" altLang="en-US" dirty="0"/>
              <a:t>立微軟公司。</a:t>
            </a:r>
            <a:endParaRPr lang="en-US" altLang="zh-TW" dirty="0" smtClean="0"/>
          </a:p>
          <a:p>
            <a:pPr lvl="2"/>
            <a:r>
              <a:rPr lang="zh-TW" altLang="en-US" dirty="0" smtClean="0"/>
              <a:t>初期主要</a:t>
            </a:r>
            <a:r>
              <a:rPr lang="zh-TW" altLang="en-US" dirty="0"/>
              <a:t>在開發及銷售</a:t>
            </a:r>
            <a:r>
              <a:rPr lang="en-US" altLang="zh-TW" dirty="0" smtClean="0"/>
              <a:t>BASIC</a:t>
            </a:r>
            <a:r>
              <a:rPr lang="zh-TW" altLang="en-US" dirty="0" smtClean="0"/>
              <a:t>直譯器。</a:t>
            </a:r>
            <a:endParaRPr lang="en-US" altLang="zh-TW" dirty="0" smtClean="0"/>
          </a:p>
        </p:txBody>
      </p:sp>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102</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pic>
        <p:nvPicPr>
          <p:cNvPr id="71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3501008"/>
            <a:ext cx="3377704" cy="2993414"/>
          </a:xfrm>
          <a:prstGeom prst="rect">
            <a:avLst/>
          </a:prstGeom>
          <a:noFill/>
          <a:ln w="9525">
            <a:noFill/>
            <a:miter lim="800000"/>
            <a:headEnd/>
            <a:tailEnd/>
          </a:ln>
        </p:spPr>
      </p:pic>
    </p:spTree>
    <p:extLst>
      <p:ext uri="{BB962C8B-B14F-4D97-AF65-F5344CB8AC3E}">
        <p14:creationId xmlns:p14="http://schemas.microsoft.com/office/powerpoint/2010/main" val="2991684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prstGeom prst="rect">
            <a:avLst/>
          </a:prstGeom>
        </p:spPr>
        <p:txBody>
          <a:bodyPr>
            <a:normAutofit/>
          </a:bodyPr>
          <a:lstStyle/>
          <a:p>
            <a:pPr lvl="2"/>
            <a:r>
              <a:rPr lang="en-US" altLang="zh-TW" dirty="0" smtClean="0"/>
              <a:t>1985</a:t>
            </a:r>
            <a:r>
              <a:rPr lang="zh-TW" altLang="en-US" dirty="0" smtClean="0"/>
              <a:t>年</a:t>
            </a:r>
            <a:r>
              <a:rPr lang="zh-TW" altLang="en-US" dirty="0"/>
              <a:t>藉著</a:t>
            </a:r>
            <a:r>
              <a:rPr lang="en-US" altLang="zh-TW" dirty="0"/>
              <a:t>MS-DOS </a:t>
            </a:r>
            <a:r>
              <a:rPr lang="zh-TW" altLang="en-US" dirty="0" smtClean="0"/>
              <a:t>在個人電腦市場</a:t>
            </a:r>
            <a:r>
              <a:rPr lang="zh-TW" altLang="en-US" dirty="0"/>
              <a:t>取得了</a:t>
            </a:r>
            <a:r>
              <a:rPr lang="zh-TW" altLang="en-US" dirty="0" smtClean="0"/>
              <a:t>一席之地。</a:t>
            </a:r>
            <a:endParaRPr lang="en-US" altLang="zh-TW" dirty="0" smtClean="0"/>
          </a:p>
          <a:p>
            <a:pPr lvl="2"/>
            <a:r>
              <a:rPr lang="en-US" altLang="zh-TW" dirty="0"/>
              <a:t>MS-DOS </a:t>
            </a:r>
            <a:r>
              <a:rPr lang="zh-TW" altLang="en-US" dirty="0"/>
              <a:t>是</a:t>
            </a:r>
            <a:r>
              <a:rPr lang="zh-TW" altLang="en-US" dirty="0">
                <a:solidFill>
                  <a:srgbClr val="FF0000"/>
                </a:solidFill>
              </a:rPr>
              <a:t>文字介面</a:t>
            </a:r>
            <a:r>
              <a:rPr lang="zh-TW" altLang="en-US" dirty="0"/>
              <a:t>的作業系統類型，使用者必須輸入指令以操作</a:t>
            </a:r>
            <a:r>
              <a:rPr lang="zh-TW" altLang="en-US" dirty="0" smtClean="0"/>
              <a:t>電腦。</a:t>
            </a:r>
            <a:endParaRPr lang="en-US" altLang="zh-TW"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92950" y="2708920"/>
            <a:ext cx="4822256" cy="34588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2970083" y="895633"/>
            <a:ext cx="4745210"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常見的個人電腦作業系統</a:t>
            </a:r>
            <a:r>
              <a:rPr lang="en-US" altLang="zh-TW" sz="2400" dirty="0" smtClean="0">
                <a:solidFill>
                  <a:schemeClr val="accent5">
                    <a:lumMod val="20000"/>
                    <a:lumOff val="80000"/>
                  </a:schemeClr>
                </a:solidFill>
                <a:latin typeface="微軟正黑體" pitchFamily="34" charset="-120"/>
                <a:ea typeface="微軟正黑體" pitchFamily="34" charset="-120"/>
              </a:rPr>
              <a:t>-</a:t>
            </a:r>
            <a:r>
              <a:rPr lang="zh-TW" altLang="en-US" sz="2400" dirty="0" smtClean="0">
                <a:solidFill>
                  <a:schemeClr val="accent5">
                    <a:lumMod val="20000"/>
                    <a:lumOff val="80000"/>
                  </a:schemeClr>
                </a:solidFill>
                <a:latin typeface="微軟正黑體" pitchFamily="34" charset="-120"/>
                <a:ea typeface="微軟正黑體" pitchFamily="34" charset="-120"/>
              </a:rPr>
              <a:t>微軟</a:t>
            </a:r>
            <a:r>
              <a:rPr lang="en-US" altLang="zh-TW" sz="2400" dirty="0" smtClean="0">
                <a:solidFill>
                  <a:schemeClr val="accent5">
                    <a:lumMod val="20000"/>
                    <a:lumOff val="80000"/>
                  </a:schemeClr>
                </a:solidFill>
                <a:latin typeface="微軟正黑體" pitchFamily="34" charset="-120"/>
                <a:ea typeface="微軟正黑體" pitchFamily="34" charset="-120"/>
              </a:rPr>
              <a:t>OS</a:t>
            </a:r>
          </a:p>
        </p:txBody>
      </p:sp>
      <p:sp>
        <p:nvSpPr>
          <p:cNvPr id="7" name="文字方塊 6"/>
          <p:cNvSpPr txBox="1"/>
          <p:nvPr/>
        </p:nvSpPr>
        <p:spPr>
          <a:xfrm>
            <a:off x="6929454" y="6381328"/>
            <a:ext cx="2123951"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102-103</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grpSp>
        <p:nvGrpSpPr>
          <p:cNvPr id="9" name="群組 8"/>
          <p:cNvGrpSpPr/>
          <p:nvPr/>
        </p:nvGrpSpPr>
        <p:grpSpPr>
          <a:xfrm>
            <a:off x="1" y="6092736"/>
            <a:ext cx="5364007" cy="756868"/>
            <a:chOff x="251521" y="2023791"/>
            <a:chExt cx="7070476" cy="891145"/>
          </a:xfrm>
        </p:grpSpPr>
        <p:sp>
          <p:nvSpPr>
            <p:cNvPr id="10" name="矩形 9">
              <a:hlinkClick r:id="rId4"/>
            </p:cNvPr>
            <p:cNvSpPr/>
            <p:nvPr/>
          </p:nvSpPr>
          <p:spPr>
            <a:xfrm>
              <a:off x="731530" y="2363585"/>
              <a:ext cx="6210908" cy="423868"/>
            </a:xfrm>
            <a:prstGeom prst="rect">
              <a:avLst/>
            </a:prstGeom>
          </p:spPr>
          <p:style>
            <a:lnRef idx="3">
              <a:schemeClr val="lt1"/>
            </a:lnRef>
            <a:fillRef idx="1">
              <a:schemeClr val="accent3"/>
            </a:fillRef>
            <a:effectRef idx="1">
              <a:schemeClr val="accent3"/>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影片充電站：</a:t>
              </a:r>
              <a:r>
                <a:rPr lang="en-US" altLang="zh-TW" b="1" dirty="0" smtClean="0">
                  <a:latin typeface="微軟正黑體" pitchFamily="34" charset="-120"/>
                  <a:ea typeface="微軟正黑體" pitchFamily="34" charset="-120"/>
                </a:rPr>
                <a:t>MS-DOS</a:t>
              </a:r>
              <a:r>
                <a:rPr lang="zh-TW" altLang="en-US" b="1" dirty="0" smtClean="0">
                  <a:latin typeface="微軟正黑體" pitchFamily="34" charset="-120"/>
                  <a:ea typeface="微軟正黑體" pitchFamily="34" charset="-120"/>
                </a:rPr>
                <a:t>操作影片 （</a:t>
              </a:r>
              <a:r>
                <a:rPr lang="en-US" altLang="zh-TW" b="1" dirty="0" smtClean="0">
                  <a:latin typeface="微軟正黑體" pitchFamily="34" charset="-120"/>
                  <a:ea typeface="微軟正黑體" pitchFamily="34" charset="-120"/>
                </a:rPr>
                <a:t>1:31</a:t>
              </a:r>
              <a:r>
                <a:rPr lang="zh-TW" altLang="en-US" b="1" dirty="0" smtClean="0">
                  <a:latin typeface="微軟正黑體" pitchFamily="34" charset="-120"/>
                  <a:ea typeface="微軟正黑體" pitchFamily="34" charset="-120"/>
                </a:rPr>
                <a:t>）</a:t>
              </a:r>
            </a:p>
          </p:txBody>
        </p:sp>
        <p:pic>
          <p:nvPicPr>
            <p:cNvPr id="11"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1" y="2023791"/>
              <a:ext cx="949056" cy="8477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72941" y="2067200"/>
              <a:ext cx="949056"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1004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3848" y="3068960"/>
            <a:ext cx="3857652" cy="360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prstGeom prst="rect">
            <a:avLst/>
          </a:prstGeom>
        </p:spPr>
        <p:txBody>
          <a:bodyPr>
            <a:normAutofit/>
          </a:bodyPr>
          <a:lstStyle/>
          <a:p>
            <a:pPr lvl="2">
              <a:spcBef>
                <a:spcPts val="1200"/>
              </a:spcBef>
            </a:pPr>
            <a:r>
              <a:rPr lang="zh-TW" altLang="en-US" dirty="0" smtClean="0"/>
              <a:t>自</a:t>
            </a:r>
            <a:r>
              <a:rPr lang="en-US" altLang="zh-TW" dirty="0" smtClean="0"/>
              <a:t>Windows</a:t>
            </a:r>
            <a:r>
              <a:rPr lang="zh-TW" altLang="en-US" dirty="0" smtClean="0"/>
              <a:t>出來</a:t>
            </a:r>
            <a:r>
              <a:rPr lang="zh-TW" altLang="en-US" dirty="0"/>
              <a:t>後才微軟開始有</a:t>
            </a:r>
            <a:r>
              <a:rPr lang="zh-TW" altLang="en-US" dirty="0">
                <a:solidFill>
                  <a:srgbClr val="FF0000"/>
                </a:solidFill>
              </a:rPr>
              <a:t>圖形介面</a:t>
            </a:r>
            <a:r>
              <a:rPr lang="zh-TW" altLang="en-US" dirty="0"/>
              <a:t>的作業系統，後續更推出許多</a:t>
            </a:r>
            <a:r>
              <a:rPr lang="zh-TW" altLang="en-US" dirty="0" smtClean="0"/>
              <a:t>版本。</a:t>
            </a:r>
            <a:endParaRPr lang="en-US" altLang="zh-TW" dirty="0" smtClean="0"/>
          </a:p>
          <a:p>
            <a:pPr lvl="2">
              <a:spcBef>
                <a:spcPts val="1200"/>
              </a:spcBef>
            </a:pPr>
            <a:r>
              <a:rPr lang="en-US" altLang="zh-TW" dirty="0" smtClean="0"/>
              <a:t>Windows </a:t>
            </a:r>
            <a:r>
              <a:rPr lang="en-US" altLang="zh-TW" dirty="0"/>
              <a:t>XP </a:t>
            </a:r>
            <a:r>
              <a:rPr lang="zh-TW" altLang="en-US" dirty="0"/>
              <a:t>支援</a:t>
            </a:r>
            <a:r>
              <a:rPr lang="en-US" altLang="zh-TW" dirty="0">
                <a:solidFill>
                  <a:srgbClr val="FF0000"/>
                </a:solidFill>
              </a:rPr>
              <a:t>FAT32</a:t>
            </a:r>
            <a:r>
              <a:rPr lang="en-US" altLang="zh-TW" dirty="0"/>
              <a:t> </a:t>
            </a:r>
            <a:r>
              <a:rPr lang="zh-TW" altLang="en-US" dirty="0"/>
              <a:t>及</a:t>
            </a:r>
            <a:r>
              <a:rPr lang="en-US" altLang="zh-TW" dirty="0">
                <a:solidFill>
                  <a:srgbClr val="FF0000"/>
                </a:solidFill>
              </a:rPr>
              <a:t>NTFS</a:t>
            </a:r>
            <a:r>
              <a:rPr lang="en-US" altLang="zh-TW" dirty="0"/>
              <a:t> </a:t>
            </a:r>
            <a:r>
              <a:rPr lang="zh-TW" altLang="en-US" dirty="0"/>
              <a:t>檔案系統</a:t>
            </a:r>
            <a:r>
              <a:rPr lang="zh-TW" altLang="en-US" dirty="0" smtClean="0"/>
              <a:t>，改善</a:t>
            </a:r>
            <a:r>
              <a:rPr lang="zh-TW" altLang="en-US" dirty="0"/>
              <a:t>系統穩定性及驅動程式與硬體的</a:t>
            </a:r>
            <a:r>
              <a:rPr lang="zh-TW" altLang="en-US" dirty="0" smtClean="0"/>
              <a:t>支援。</a:t>
            </a:r>
            <a:endParaRPr lang="en-US" altLang="zh-TW" dirty="0"/>
          </a:p>
        </p:txBody>
      </p:sp>
      <p:sp>
        <p:nvSpPr>
          <p:cNvPr id="14" name="文字方塊 13"/>
          <p:cNvSpPr txBox="1"/>
          <p:nvPr/>
        </p:nvSpPr>
        <p:spPr>
          <a:xfrm>
            <a:off x="2970083" y="895633"/>
            <a:ext cx="4745210"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常見的個人電腦作業系統</a:t>
            </a:r>
            <a:r>
              <a:rPr lang="en-US" altLang="zh-TW" sz="2400" dirty="0" smtClean="0">
                <a:solidFill>
                  <a:schemeClr val="accent5">
                    <a:lumMod val="20000"/>
                    <a:lumOff val="80000"/>
                  </a:schemeClr>
                </a:solidFill>
                <a:latin typeface="微軟正黑體" pitchFamily="34" charset="-120"/>
                <a:ea typeface="微軟正黑體" pitchFamily="34" charset="-120"/>
              </a:rPr>
              <a:t>-</a:t>
            </a:r>
            <a:r>
              <a:rPr lang="zh-TW" altLang="en-US" sz="2400" dirty="0" smtClean="0">
                <a:solidFill>
                  <a:schemeClr val="accent5">
                    <a:lumMod val="20000"/>
                    <a:lumOff val="80000"/>
                  </a:schemeClr>
                </a:solidFill>
                <a:latin typeface="微軟正黑體" pitchFamily="34" charset="-120"/>
                <a:ea typeface="微軟正黑體" pitchFamily="34" charset="-120"/>
              </a:rPr>
              <a:t>微軟</a:t>
            </a:r>
            <a:r>
              <a:rPr lang="en-US" altLang="zh-TW" sz="2400" dirty="0" smtClean="0">
                <a:solidFill>
                  <a:schemeClr val="accent5">
                    <a:lumMod val="20000"/>
                    <a:lumOff val="80000"/>
                  </a:schemeClr>
                </a:solidFill>
                <a:latin typeface="微軟正黑體" pitchFamily="34" charset="-120"/>
                <a:ea typeface="微軟正黑體" pitchFamily="34" charset="-120"/>
              </a:rPr>
              <a:t>OS</a:t>
            </a:r>
          </a:p>
        </p:txBody>
      </p:sp>
      <p:grpSp>
        <p:nvGrpSpPr>
          <p:cNvPr id="17" name="群組 4"/>
          <p:cNvGrpSpPr/>
          <p:nvPr/>
        </p:nvGrpSpPr>
        <p:grpSpPr>
          <a:xfrm>
            <a:off x="0" y="6065351"/>
            <a:ext cx="4355896" cy="792649"/>
            <a:chOff x="203392" y="2023791"/>
            <a:chExt cx="5741653" cy="933274"/>
          </a:xfrm>
        </p:grpSpPr>
        <p:sp>
          <p:nvSpPr>
            <p:cNvPr id="18" name="矩形 5">
              <a:hlinkClick r:id="rId4"/>
            </p:cNvPr>
            <p:cNvSpPr/>
            <p:nvPr/>
          </p:nvSpPr>
          <p:spPr>
            <a:xfrm>
              <a:off x="731530" y="2363585"/>
              <a:ext cx="4739041" cy="423868"/>
            </a:xfrm>
            <a:prstGeom prst="rect">
              <a:avLst/>
            </a:prstGeom>
          </p:spPr>
          <p:style>
            <a:lnRef idx="3">
              <a:schemeClr val="lt1"/>
            </a:lnRef>
            <a:fillRef idx="1">
              <a:schemeClr val="accent5"/>
            </a:fillRef>
            <a:effectRef idx="1">
              <a:schemeClr val="accent5"/>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網站：線上模擬</a:t>
              </a:r>
              <a:r>
                <a:rPr lang="en-US" altLang="zh-TW" b="1" dirty="0" smtClean="0">
                  <a:latin typeface="微軟正黑體" pitchFamily="34" charset="-120"/>
                  <a:ea typeface="微軟正黑體" pitchFamily="34" charset="-120"/>
                </a:rPr>
                <a:t>Windows 3.0</a:t>
              </a:r>
              <a:endParaRPr lang="zh-TW" altLang="en-US" b="1" dirty="0" smtClean="0">
                <a:latin typeface="微軟正黑體" pitchFamily="34" charset="-120"/>
                <a:ea typeface="微軟正黑體" pitchFamily="34" charset="-120"/>
              </a:endParaRPr>
            </a:p>
          </p:txBody>
        </p:sp>
        <p:pic>
          <p:nvPicPr>
            <p:cNvPr id="19"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3392" y="2023791"/>
              <a:ext cx="949056" cy="8477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95989" y="2109329"/>
              <a:ext cx="949056" cy="84773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文字方塊 12"/>
          <p:cNvSpPr txBox="1"/>
          <p:nvPr/>
        </p:nvSpPr>
        <p:spPr>
          <a:xfrm>
            <a:off x="6929454" y="6381328"/>
            <a:ext cx="2123951"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102-103</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359410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2040" y="2709320"/>
            <a:ext cx="3788204"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prstGeom prst="rect">
            <a:avLst/>
          </a:prstGeom>
        </p:spPr>
        <p:txBody>
          <a:bodyPr>
            <a:normAutofit/>
          </a:bodyPr>
          <a:lstStyle/>
          <a:p>
            <a:pPr lvl="2">
              <a:spcBef>
                <a:spcPts val="1200"/>
              </a:spcBef>
            </a:pPr>
            <a:r>
              <a:rPr lang="zh-TW" altLang="en-US" dirty="0" smtClean="0"/>
              <a:t>目前</a:t>
            </a:r>
            <a:r>
              <a:rPr lang="zh-TW" altLang="en-US" dirty="0"/>
              <a:t>最新</a:t>
            </a:r>
            <a:r>
              <a:rPr lang="zh-TW" altLang="en-US" dirty="0" smtClean="0"/>
              <a:t>的個人電腦</a:t>
            </a:r>
            <a:r>
              <a:rPr lang="zh-TW" altLang="en-US" dirty="0"/>
              <a:t>作業系統為</a:t>
            </a:r>
            <a:r>
              <a:rPr lang="en-US" altLang="zh-TW" dirty="0"/>
              <a:t>Windows 8</a:t>
            </a:r>
            <a:r>
              <a:rPr lang="zh-TW" altLang="en-US" dirty="0" smtClean="0"/>
              <a:t>，</a:t>
            </a:r>
            <a:r>
              <a:rPr lang="zh-TW" altLang="en-US" dirty="0"/>
              <a:t>其主要的特色在於能跨不同的硬體</a:t>
            </a:r>
            <a:r>
              <a:rPr lang="zh-TW" altLang="en-US" dirty="0" smtClean="0"/>
              <a:t>平台使用。</a:t>
            </a:r>
            <a:endParaRPr lang="en-US" altLang="zh-TW" dirty="0" smtClean="0"/>
          </a:p>
          <a:p>
            <a:pPr lvl="2">
              <a:spcBef>
                <a:spcPts val="1200"/>
              </a:spcBef>
            </a:pPr>
            <a:r>
              <a:rPr lang="zh-TW" altLang="en-US" dirty="0" smtClean="0"/>
              <a:t>可</a:t>
            </a:r>
            <a:r>
              <a:rPr lang="zh-TW" altLang="en-US" dirty="0"/>
              <a:t>多人多工的網路</a:t>
            </a:r>
            <a:r>
              <a:rPr lang="zh-TW" altLang="en-US" dirty="0" smtClean="0"/>
              <a:t>作業系統</a:t>
            </a:r>
            <a:r>
              <a:rPr lang="en-US" altLang="zh-TW" dirty="0"/>
              <a:t>(</a:t>
            </a:r>
            <a:r>
              <a:rPr lang="en-US" altLang="zh-TW" dirty="0" smtClean="0">
                <a:solidFill>
                  <a:srgbClr val="FF0000"/>
                </a:solidFill>
              </a:rPr>
              <a:t>NOS</a:t>
            </a:r>
            <a:r>
              <a:rPr lang="en-US" altLang="zh-TW" dirty="0" smtClean="0"/>
              <a:t>)</a:t>
            </a:r>
            <a:r>
              <a:rPr lang="zh-TW" altLang="en-US" dirty="0" smtClean="0"/>
              <a:t>，目前</a:t>
            </a:r>
            <a:r>
              <a:rPr lang="zh-TW" altLang="en-US" dirty="0"/>
              <a:t>最新</a:t>
            </a:r>
            <a:r>
              <a:rPr lang="zh-TW" altLang="en-US" dirty="0" smtClean="0"/>
              <a:t>版本為</a:t>
            </a:r>
            <a:r>
              <a:rPr lang="en-US" altLang="zh-TW" dirty="0"/>
              <a:t>Windows 2012 Server</a:t>
            </a:r>
            <a:r>
              <a:rPr lang="zh-TW" altLang="en-US" dirty="0" smtClean="0"/>
              <a:t>。</a:t>
            </a:r>
            <a:endParaRPr lang="en-US" altLang="zh-TW" dirty="0"/>
          </a:p>
        </p:txBody>
      </p:sp>
      <p:sp>
        <p:nvSpPr>
          <p:cNvPr id="6" name="文字方塊 5"/>
          <p:cNvSpPr txBox="1"/>
          <p:nvPr/>
        </p:nvSpPr>
        <p:spPr>
          <a:xfrm>
            <a:off x="7128569" y="5939988"/>
            <a:ext cx="2123951"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102-103</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8" name="文字方塊 7"/>
          <p:cNvSpPr txBox="1"/>
          <p:nvPr/>
        </p:nvSpPr>
        <p:spPr>
          <a:xfrm>
            <a:off x="2970083" y="895633"/>
            <a:ext cx="4745210"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常見的個人電腦作業系統</a:t>
            </a:r>
            <a:r>
              <a:rPr lang="en-US" altLang="zh-TW" sz="2400" dirty="0" smtClean="0">
                <a:solidFill>
                  <a:schemeClr val="accent5">
                    <a:lumMod val="20000"/>
                    <a:lumOff val="80000"/>
                  </a:schemeClr>
                </a:solidFill>
                <a:latin typeface="微軟正黑體" pitchFamily="34" charset="-120"/>
                <a:ea typeface="微軟正黑體" pitchFamily="34" charset="-120"/>
              </a:rPr>
              <a:t>-</a:t>
            </a:r>
            <a:r>
              <a:rPr lang="zh-TW" altLang="en-US" sz="2400" dirty="0" smtClean="0">
                <a:solidFill>
                  <a:schemeClr val="accent5">
                    <a:lumMod val="20000"/>
                    <a:lumOff val="80000"/>
                  </a:schemeClr>
                </a:solidFill>
                <a:latin typeface="微軟正黑體" pitchFamily="34" charset="-120"/>
                <a:ea typeface="微軟正黑體" pitchFamily="34" charset="-120"/>
              </a:rPr>
              <a:t>微軟</a:t>
            </a:r>
            <a:r>
              <a:rPr lang="en-US" altLang="zh-TW" sz="2400" dirty="0" smtClean="0">
                <a:solidFill>
                  <a:schemeClr val="accent5">
                    <a:lumMod val="20000"/>
                    <a:lumOff val="80000"/>
                  </a:schemeClr>
                </a:solidFill>
                <a:latin typeface="微軟正黑體" pitchFamily="34" charset="-120"/>
                <a:ea typeface="微軟正黑體" pitchFamily="34" charset="-120"/>
              </a:rPr>
              <a:t>OS</a:t>
            </a:r>
          </a:p>
        </p:txBody>
      </p:sp>
      <p:sp>
        <p:nvSpPr>
          <p:cNvPr id="4" name="TextBox 3"/>
          <p:cNvSpPr txBox="1"/>
          <p:nvPr/>
        </p:nvSpPr>
        <p:spPr>
          <a:xfrm>
            <a:off x="35496" y="6300609"/>
            <a:ext cx="9266896" cy="584775"/>
          </a:xfrm>
          <a:prstGeom prst="rect">
            <a:avLst/>
          </a:prstGeom>
          <a:noFill/>
        </p:spPr>
        <p:txBody>
          <a:bodyPr wrap="none" rtlCol="0">
            <a:spAutoFit/>
          </a:bodyPr>
          <a:lstStyle/>
          <a:p>
            <a:r>
              <a:rPr lang="zh-TW" altLang="en-US" sz="1600" dirty="0" smtClean="0">
                <a:latin typeface="微軟正黑體" panose="020B0604030504040204" pitchFamily="34" charset="-120"/>
                <a:ea typeface="微軟正黑體" panose="020B0604030504040204" pitchFamily="34" charset="-120"/>
              </a:rPr>
              <a:t>註：</a:t>
            </a:r>
            <a:endParaRPr lang="en-US" altLang="zh-TW" sz="1600" dirty="0" smtClean="0">
              <a:latin typeface="微軟正黑體" panose="020B0604030504040204" pitchFamily="34" charset="-120"/>
              <a:ea typeface="微軟正黑體" panose="020B0604030504040204" pitchFamily="34" charset="-120"/>
            </a:endParaRPr>
          </a:p>
          <a:p>
            <a:r>
              <a:rPr lang="en-US" altLang="zh-TW" sz="1600" dirty="0" smtClean="0">
                <a:latin typeface="微軟正黑體" panose="020B0604030504040204" pitchFamily="34" charset="-120"/>
                <a:ea typeface="微軟正黑體" panose="020B0604030504040204" pitchFamily="34" charset="-120"/>
              </a:rPr>
              <a:t>2017</a:t>
            </a:r>
            <a:r>
              <a:rPr lang="zh-TW" altLang="en-US" sz="1600" dirty="0" smtClean="0">
                <a:latin typeface="微軟正黑體" panose="020B0604030504040204" pitchFamily="34" charset="-120"/>
                <a:ea typeface="微軟正黑體" panose="020B0604030504040204" pitchFamily="34" charset="-120"/>
              </a:rPr>
              <a:t>年最新個人電腦作業系統為</a:t>
            </a:r>
            <a:r>
              <a:rPr lang="en-US" altLang="zh-TW" sz="1600" dirty="0" smtClean="0">
                <a:latin typeface="微軟正黑體" panose="020B0604030504040204" pitchFamily="34" charset="-120"/>
                <a:ea typeface="微軟正黑體" panose="020B0604030504040204" pitchFamily="34" charset="-120"/>
              </a:rPr>
              <a:t>Windows 10</a:t>
            </a:r>
            <a:r>
              <a:rPr lang="zh-TW" altLang="en-US" sz="1600" dirty="0" smtClean="0">
                <a:latin typeface="微軟正黑體" panose="020B0604030504040204" pitchFamily="34" charset="-120"/>
                <a:ea typeface="微軟正黑體" panose="020B0604030504040204" pitchFamily="34" charset="-120"/>
              </a:rPr>
              <a:t>，多人多工的網路作業系統為</a:t>
            </a:r>
            <a:r>
              <a:rPr lang="en-US" altLang="zh-TW" sz="1600" dirty="0" smtClean="0">
                <a:latin typeface="微軟正黑體" panose="020B0604030504040204" pitchFamily="34" charset="-120"/>
                <a:ea typeface="微軟正黑體" panose="020B0604030504040204" pitchFamily="34" charset="-120"/>
              </a:rPr>
              <a:t>Windows Server 2016</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6110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課外補充</a:t>
            </a:r>
            <a:endParaRPr lang="zh-TW" altLang="en-US" dirty="0"/>
          </a:p>
        </p:txBody>
      </p:sp>
      <p:sp>
        <p:nvSpPr>
          <p:cNvPr id="3" name="內容版面配置區 2"/>
          <p:cNvSpPr>
            <a:spLocks noGrp="1"/>
          </p:cNvSpPr>
          <p:nvPr>
            <p:ph idx="1"/>
          </p:nvPr>
        </p:nvSpPr>
        <p:spPr/>
        <p:txBody>
          <a:bodyPr/>
          <a:lstStyle/>
          <a:p>
            <a:r>
              <a:rPr lang="zh-TW" altLang="en-US" b="1" dirty="0">
                <a:solidFill>
                  <a:srgbClr val="008000"/>
                </a:solidFill>
              </a:rPr>
              <a:t>網路作業系統</a:t>
            </a:r>
            <a:r>
              <a:rPr lang="en-US" altLang="zh-TW" b="1" dirty="0">
                <a:solidFill>
                  <a:srgbClr val="008000"/>
                </a:solidFill>
              </a:rPr>
              <a:t>(NOS)</a:t>
            </a:r>
          </a:p>
          <a:p>
            <a:pPr lvl="1"/>
            <a:r>
              <a:rPr lang="zh-TW" altLang="en-US" dirty="0"/>
              <a:t>專門或主要提供網路伺服器使用的作業系統，常會特別加強在系統管理、安全控制、資源分配等方面的功能</a:t>
            </a:r>
            <a:r>
              <a:rPr lang="zh-TW" altLang="en-US" dirty="0" smtClean="0"/>
              <a:t>。</a:t>
            </a:r>
            <a:endParaRPr lang="en-US" altLang="zh-TW" dirty="0" smtClean="0"/>
          </a:p>
          <a:p>
            <a:pPr lvl="3"/>
            <a:endParaRPr lang="en-US" altLang="zh-TW" b="1" dirty="0" smtClean="0">
              <a:solidFill>
                <a:srgbClr val="008000"/>
              </a:solidFill>
            </a:endParaRPr>
          </a:p>
          <a:p>
            <a:r>
              <a:rPr lang="en-US" altLang="zh-TW" b="1" dirty="0" smtClean="0">
                <a:solidFill>
                  <a:srgbClr val="008000"/>
                </a:solidFill>
              </a:rPr>
              <a:t>Windows 10</a:t>
            </a:r>
          </a:p>
          <a:p>
            <a:pPr lvl="1"/>
            <a:r>
              <a:rPr lang="zh-TW" altLang="en-US" dirty="0"/>
              <a:t>已於</a:t>
            </a:r>
            <a:r>
              <a:rPr lang="en-US" altLang="zh-TW" dirty="0"/>
              <a:t>2015</a:t>
            </a:r>
            <a:r>
              <a:rPr lang="zh-TW" altLang="en-US" dirty="0"/>
              <a:t>年</a:t>
            </a:r>
            <a:r>
              <a:rPr lang="en-US" altLang="zh-TW" dirty="0"/>
              <a:t>7</a:t>
            </a:r>
            <a:r>
              <a:rPr lang="zh-TW" altLang="en-US" dirty="0"/>
              <a:t>月</a:t>
            </a:r>
            <a:r>
              <a:rPr lang="en-US" altLang="zh-TW" dirty="0"/>
              <a:t>29</a:t>
            </a:r>
            <a:r>
              <a:rPr lang="zh-TW" altLang="en-US" dirty="0"/>
              <a:t>日登場並開放符合條件的使用者免費升級；整合方塊磚作業環境宇開始功能表，能讓手機或平板電腦成為桌上型電腦介面；新增</a:t>
            </a:r>
            <a:r>
              <a:rPr lang="en-US" altLang="zh-TW" dirty="0"/>
              <a:t>Microsoft Edge</a:t>
            </a:r>
            <a:r>
              <a:rPr lang="zh-TW" altLang="en-US" dirty="0"/>
              <a:t>瀏覽器。</a:t>
            </a:r>
          </a:p>
          <a:p>
            <a:pPr lvl="1"/>
            <a:endParaRPr lang="en-US" altLang="zh-TW" b="1" dirty="0" smtClean="0">
              <a:solidFill>
                <a:srgbClr val="008000"/>
              </a:solidFill>
            </a:endParaRPr>
          </a:p>
        </p:txBody>
      </p:sp>
      <p:grpSp>
        <p:nvGrpSpPr>
          <p:cNvPr id="5" name="群組 4"/>
          <p:cNvGrpSpPr/>
          <p:nvPr/>
        </p:nvGrpSpPr>
        <p:grpSpPr>
          <a:xfrm>
            <a:off x="3347864" y="6101132"/>
            <a:ext cx="4283888" cy="756868"/>
            <a:chOff x="203392" y="2023791"/>
            <a:chExt cx="5646737" cy="891146"/>
          </a:xfrm>
        </p:grpSpPr>
        <p:sp>
          <p:nvSpPr>
            <p:cNvPr id="6" name="矩形 5">
              <a:hlinkClick r:id="rId2"/>
            </p:cNvPr>
            <p:cNvSpPr/>
            <p:nvPr/>
          </p:nvSpPr>
          <p:spPr>
            <a:xfrm>
              <a:off x="731529" y="2363585"/>
              <a:ext cx="4644126" cy="423869"/>
            </a:xfrm>
            <a:prstGeom prst="rect">
              <a:avLst/>
            </a:prstGeom>
          </p:spPr>
          <p:style>
            <a:lnRef idx="3">
              <a:schemeClr val="lt1"/>
            </a:lnRef>
            <a:fillRef idx="1">
              <a:schemeClr val="accent5"/>
            </a:fillRef>
            <a:effectRef idx="1">
              <a:schemeClr val="accent5"/>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網站：</a:t>
              </a:r>
              <a:r>
                <a:rPr lang="en-US" altLang="zh-TW" b="1" dirty="0" smtClean="0">
                  <a:latin typeface="微軟正黑體" pitchFamily="34" charset="-120"/>
                  <a:ea typeface="微軟正黑體" pitchFamily="34" charset="-120"/>
                </a:rPr>
                <a:t>Windows</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10 </a:t>
              </a:r>
              <a:r>
                <a:rPr lang="zh-TW" altLang="en-US" b="1" dirty="0" smtClean="0">
                  <a:latin typeface="微軟正黑體" pitchFamily="34" charset="-120"/>
                  <a:ea typeface="微軟正黑體" pitchFamily="34" charset="-120"/>
                </a:rPr>
                <a:t>最新消息</a:t>
              </a:r>
            </a:p>
          </p:txBody>
        </p:sp>
        <p:pic>
          <p:nvPicPr>
            <p:cNvPr id="7" name="Picture 4" descr="C:\Documents and Settings\Chen\My Documents\1.pn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3392" y="2023791"/>
              <a:ext cx="949056" cy="8477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Documents and Settings\Chen\My Documents\2.pn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01073" y="2067200"/>
              <a:ext cx="949056" cy="8477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群組 4"/>
          <p:cNvGrpSpPr/>
          <p:nvPr/>
        </p:nvGrpSpPr>
        <p:grpSpPr>
          <a:xfrm>
            <a:off x="0" y="6101132"/>
            <a:ext cx="3456304" cy="756868"/>
            <a:chOff x="203392" y="2023791"/>
            <a:chExt cx="4555871" cy="891146"/>
          </a:xfrm>
        </p:grpSpPr>
        <p:sp>
          <p:nvSpPr>
            <p:cNvPr id="10" name="矩形 5">
              <a:hlinkClick r:id="rId5"/>
            </p:cNvPr>
            <p:cNvSpPr/>
            <p:nvPr/>
          </p:nvSpPr>
          <p:spPr>
            <a:xfrm>
              <a:off x="731530" y="2363585"/>
              <a:ext cx="3648172" cy="423868"/>
            </a:xfrm>
            <a:prstGeom prst="rect">
              <a:avLst/>
            </a:prstGeom>
          </p:spPr>
          <p:style>
            <a:lnRef idx="3">
              <a:schemeClr val="lt1"/>
            </a:lnRef>
            <a:fillRef idx="1">
              <a:schemeClr val="accent5"/>
            </a:fillRef>
            <a:effectRef idx="1">
              <a:schemeClr val="accent5"/>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網站：</a:t>
              </a:r>
              <a:r>
                <a:rPr lang="en-US" altLang="zh-TW" b="1" dirty="0" smtClean="0">
                  <a:latin typeface="微軟正黑體" pitchFamily="34" charset="-120"/>
                  <a:ea typeface="微軟正黑體" pitchFamily="34" charset="-120"/>
                </a:rPr>
                <a:t>Windows</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10</a:t>
              </a:r>
              <a:endParaRPr lang="zh-TW" altLang="en-US" b="1" dirty="0" smtClean="0">
                <a:latin typeface="微軟正黑體" pitchFamily="34" charset="-120"/>
                <a:ea typeface="微軟正黑體" pitchFamily="34" charset="-120"/>
              </a:endParaRPr>
            </a:p>
          </p:txBody>
        </p:sp>
        <p:pic>
          <p:nvPicPr>
            <p:cNvPr id="11" name="Picture 4" descr="C:\Documents and Settings\Chen\My Documents\1.pn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3392" y="2023791"/>
              <a:ext cx="949056" cy="8477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Documents and Settings\Chen\My Documents\2.pn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207" y="2067200"/>
              <a:ext cx="949056" cy="84773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103</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539789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6" name="文字方塊 5"/>
          <p:cNvSpPr txBox="1"/>
          <p:nvPr/>
        </p:nvSpPr>
        <p:spPr>
          <a:xfrm>
            <a:off x="6929454" y="6381328"/>
            <a:ext cx="2123951"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102-103</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8" name="文字方塊 7"/>
          <p:cNvSpPr txBox="1"/>
          <p:nvPr/>
        </p:nvSpPr>
        <p:spPr>
          <a:xfrm>
            <a:off x="2970083" y="895633"/>
            <a:ext cx="4745210"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常見的個人電腦作業系統</a:t>
            </a:r>
            <a:r>
              <a:rPr lang="en-US" altLang="zh-TW" sz="2400" dirty="0" smtClean="0">
                <a:solidFill>
                  <a:schemeClr val="accent5">
                    <a:lumMod val="20000"/>
                    <a:lumOff val="80000"/>
                  </a:schemeClr>
                </a:solidFill>
                <a:latin typeface="微軟正黑體" pitchFamily="34" charset="-120"/>
                <a:ea typeface="微軟正黑體" pitchFamily="34" charset="-120"/>
              </a:rPr>
              <a:t>-</a:t>
            </a:r>
            <a:r>
              <a:rPr lang="zh-TW" altLang="en-US" sz="2400" dirty="0" smtClean="0">
                <a:solidFill>
                  <a:schemeClr val="accent5">
                    <a:lumMod val="20000"/>
                    <a:lumOff val="80000"/>
                  </a:schemeClr>
                </a:solidFill>
                <a:latin typeface="微軟正黑體" pitchFamily="34" charset="-120"/>
                <a:ea typeface="微軟正黑體" pitchFamily="34" charset="-120"/>
              </a:rPr>
              <a:t>微軟</a:t>
            </a:r>
            <a:r>
              <a:rPr lang="en-US" altLang="zh-TW" sz="2400" dirty="0" smtClean="0">
                <a:solidFill>
                  <a:schemeClr val="accent5">
                    <a:lumMod val="20000"/>
                    <a:lumOff val="80000"/>
                  </a:schemeClr>
                </a:solidFill>
                <a:latin typeface="微軟正黑體" pitchFamily="34" charset="-120"/>
                <a:ea typeface="微軟正黑體" pitchFamily="34" charset="-120"/>
              </a:rPr>
              <a:t>OS</a:t>
            </a:r>
          </a:p>
        </p:txBody>
      </p:sp>
      <p:sp>
        <p:nvSpPr>
          <p:cNvPr id="9" name="內容版面配置區 8"/>
          <p:cNvSpPr>
            <a:spLocks noGrp="1"/>
          </p:cNvSpPr>
          <p:nvPr>
            <p:ph idx="1"/>
          </p:nvPr>
        </p:nvSpPr>
        <p:spPr/>
        <p:txBody>
          <a:bodyPr/>
          <a:lstStyle/>
          <a:p>
            <a:pPr lvl="2"/>
            <a:r>
              <a:rPr lang="en-US" altLang="zh-TW" dirty="0" smtClean="0"/>
              <a:t>Windows</a:t>
            </a:r>
            <a:r>
              <a:rPr lang="zh-TW" altLang="en-US" dirty="0" smtClean="0"/>
              <a:t>發展統整圖：</a:t>
            </a:r>
            <a:endParaRPr lang="zh-TW" altLang="en-US" dirty="0"/>
          </a:p>
        </p:txBody>
      </p:sp>
      <p:sp>
        <p:nvSpPr>
          <p:cNvPr id="32" name="燕尾形向右箭號 31"/>
          <p:cNvSpPr/>
          <p:nvPr/>
        </p:nvSpPr>
        <p:spPr>
          <a:xfrm>
            <a:off x="-324544" y="4059104"/>
            <a:ext cx="9289032" cy="1224136"/>
          </a:xfrm>
          <a:prstGeom prst="notchedRightArrow">
            <a:avLst/>
          </a:prstGeom>
          <a:gradFill>
            <a:gsLst>
              <a:gs pos="0">
                <a:srgbClr val="FF6600"/>
              </a:gs>
              <a:gs pos="20000">
                <a:srgbClr val="FFC000"/>
              </a:gs>
              <a:gs pos="60000">
                <a:srgbClr val="92D05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 name="直線接點 32"/>
          <p:cNvCxnSpPr/>
          <p:nvPr/>
        </p:nvCxnSpPr>
        <p:spPr>
          <a:xfrm>
            <a:off x="1763688" y="4779184"/>
            <a:ext cx="0" cy="54000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34" name="橢圓 33"/>
          <p:cNvSpPr/>
          <p:nvPr/>
        </p:nvSpPr>
        <p:spPr>
          <a:xfrm>
            <a:off x="1619704" y="4536344"/>
            <a:ext cx="288000" cy="288000"/>
          </a:xfrm>
          <a:prstGeom prst="ellipse">
            <a:avLst/>
          </a:prstGeom>
          <a:solidFill>
            <a:schemeClr val="bg1">
              <a:alpha val="9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179512" y="4461535"/>
            <a:ext cx="1165704" cy="461665"/>
          </a:xfrm>
          <a:prstGeom prst="rect">
            <a:avLst/>
          </a:prstGeom>
          <a:noFill/>
        </p:spPr>
        <p:txBody>
          <a:bodyPr wrap="none" rtlCol="0">
            <a:spAutoFit/>
          </a:bodyPr>
          <a:lstStyle/>
          <a:p>
            <a:r>
              <a:rPr lang="en-US" altLang="zh-TW" sz="2400" b="1" dirty="0" smtClean="0">
                <a:solidFill>
                  <a:srgbClr val="C00000"/>
                </a:solidFill>
                <a:latin typeface="微軟正黑體" pitchFamily="34" charset="-120"/>
                <a:ea typeface="微軟正黑體" pitchFamily="34" charset="-120"/>
              </a:rPr>
              <a:t>16</a:t>
            </a:r>
            <a:r>
              <a:rPr lang="zh-TW" altLang="en-US" sz="2400" b="1" dirty="0" smtClean="0">
                <a:solidFill>
                  <a:srgbClr val="C00000"/>
                </a:solidFill>
                <a:latin typeface="微軟正黑體" pitchFamily="34" charset="-120"/>
                <a:ea typeface="微軟正黑體" pitchFamily="34" charset="-120"/>
              </a:rPr>
              <a:t>位元</a:t>
            </a:r>
            <a:endParaRPr lang="zh-TW" altLang="en-US" sz="2400" b="1" dirty="0">
              <a:solidFill>
                <a:srgbClr val="C00000"/>
              </a:solidFill>
              <a:latin typeface="微軟正黑體" pitchFamily="34" charset="-120"/>
              <a:ea typeface="微軟正黑體" pitchFamily="34" charset="-120"/>
            </a:endParaRPr>
          </a:p>
        </p:txBody>
      </p:sp>
      <p:sp>
        <p:nvSpPr>
          <p:cNvPr id="36" name="內容版面配置區 2"/>
          <p:cNvSpPr txBox="1">
            <a:spLocks/>
          </p:cNvSpPr>
          <p:nvPr/>
        </p:nvSpPr>
        <p:spPr>
          <a:xfrm>
            <a:off x="323528" y="5318448"/>
            <a:ext cx="2160240" cy="963488"/>
          </a:xfrm>
          <a:prstGeom prst="rect">
            <a:avLst/>
          </a:prstGeom>
        </p:spPr>
        <p:txBody>
          <a:bodyPr>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400" b="1" i="0" u="none" strike="noStrike" kern="1200" cap="none" spc="0" normalizeH="0" baseline="0" noProof="0" dirty="0" smtClean="0">
                <a:ln>
                  <a:noFill/>
                </a:ln>
                <a:solidFill>
                  <a:schemeClr val="tx1">
                    <a:lumMod val="75000"/>
                    <a:lumOff val="25000"/>
                  </a:schemeClr>
                </a:solidFill>
                <a:effectLst/>
                <a:uLnTx/>
                <a:uFillTx/>
                <a:latin typeface="微軟正黑體" pitchFamily="34" charset="-120"/>
                <a:ea typeface="微軟正黑體" pitchFamily="34" charset="-120"/>
                <a:cs typeface="+mn-cs"/>
              </a:rPr>
              <a:t>文字介面</a:t>
            </a:r>
            <a:endParaRPr kumimoji="0" lang="en-US" altLang="zh-TW" sz="2400" b="1" i="0" u="none" strike="noStrike" kern="1200" cap="none" spc="0" normalizeH="0" baseline="0" noProof="0" dirty="0" smtClean="0">
              <a:ln>
                <a:noFill/>
              </a:ln>
              <a:solidFill>
                <a:schemeClr val="tx1">
                  <a:lumMod val="75000"/>
                  <a:lumOff val="25000"/>
                </a:schemeClr>
              </a:solidFill>
              <a:effectLst/>
              <a:uLnTx/>
              <a:uFillTx/>
              <a:latin typeface="微軟正黑體" pitchFamily="34" charset="-120"/>
              <a:ea typeface="微軟正黑體" pitchFamily="34" charset="-120"/>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400" b="1" i="0" u="none" strike="noStrike" kern="1200" cap="none" spc="0" normalizeH="0" baseline="0" noProof="0" dirty="0" smtClean="0">
                <a:ln>
                  <a:noFill/>
                </a:ln>
                <a:solidFill>
                  <a:schemeClr val="tx1">
                    <a:lumMod val="75000"/>
                    <a:lumOff val="25000"/>
                  </a:schemeClr>
                </a:solidFill>
                <a:effectLst/>
                <a:uLnTx/>
                <a:uFillTx/>
                <a:latin typeface="微軟正黑體" pitchFamily="34" charset="-120"/>
                <a:ea typeface="微軟正黑體" pitchFamily="34" charset="-120"/>
                <a:cs typeface="+mn-cs"/>
              </a:rPr>
              <a:t>單人單工</a:t>
            </a:r>
            <a:endParaRPr kumimoji="0" lang="en-US" altLang="zh-TW" sz="2400" b="1" i="0" u="none" strike="noStrike" kern="1200" cap="none" spc="0" normalizeH="0" baseline="0" noProof="0" dirty="0" smtClean="0">
              <a:ln>
                <a:noFill/>
              </a:ln>
              <a:solidFill>
                <a:schemeClr val="tx1">
                  <a:lumMod val="75000"/>
                  <a:lumOff val="25000"/>
                </a:schemeClr>
              </a:solidFill>
              <a:effectLst/>
              <a:uLnTx/>
              <a:uFillTx/>
              <a:latin typeface="微軟正黑體" pitchFamily="34" charset="-120"/>
              <a:ea typeface="微軟正黑體" pitchFamily="34" charset="-120"/>
              <a:cs typeface="+mn-cs"/>
            </a:endParaRPr>
          </a:p>
        </p:txBody>
      </p:sp>
      <p:cxnSp>
        <p:nvCxnSpPr>
          <p:cNvPr id="37" name="直線接點 36"/>
          <p:cNvCxnSpPr/>
          <p:nvPr/>
        </p:nvCxnSpPr>
        <p:spPr>
          <a:xfrm>
            <a:off x="3984039" y="4779184"/>
            <a:ext cx="0" cy="540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橢圓 37"/>
          <p:cNvSpPr/>
          <p:nvPr/>
        </p:nvSpPr>
        <p:spPr>
          <a:xfrm>
            <a:off x="3832042" y="4536312"/>
            <a:ext cx="288000" cy="288000"/>
          </a:xfrm>
          <a:prstGeom prst="ellipse">
            <a:avLst/>
          </a:prstGeom>
          <a:solidFill>
            <a:schemeClr val="bg1">
              <a:alpha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 name="直線接點 38"/>
          <p:cNvCxnSpPr/>
          <p:nvPr/>
        </p:nvCxnSpPr>
        <p:spPr>
          <a:xfrm>
            <a:off x="7100293" y="4806032"/>
            <a:ext cx="0" cy="5400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40" name="橢圓 39"/>
          <p:cNvSpPr/>
          <p:nvPr/>
        </p:nvSpPr>
        <p:spPr>
          <a:xfrm>
            <a:off x="6948296" y="4563160"/>
            <a:ext cx="288000" cy="288000"/>
          </a:xfrm>
          <a:prstGeom prst="ellipse">
            <a:avLst/>
          </a:prstGeom>
          <a:solidFill>
            <a:schemeClr val="bg1">
              <a:alpha val="9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1" name="群組 40"/>
          <p:cNvGrpSpPr/>
          <p:nvPr/>
        </p:nvGrpSpPr>
        <p:grpSpPr>
          <a:xfrm>
            <a:off x="107504" y="2249488"/>
            <a:ext cx="2700000" cy="2097648"/>
            <a:chOff x="107504" y="2276872"/>
            <a:chExt cx="2700000" cy="2097648"/>
          </a:xfrm>
        </p:grpSpPr>
        <p:sp>
          <p:nvSpPr>
            <p:cNvPr id="42" name="文字方塊 41"/>
            <p:cNvSpPr txBox="1"/>
            <p:nvPr/>
          </p:nvSpPr>
          <p:spPr>
            <a:xfrm>
              <a:off x="941104" y="3851300"/>
              <a:ext cx="1686680" cy="523220"/>
            </a:xfrm>
            <a:prstGeom prst="rect">
              <a:avLst/>
            </a:prstGeom>
            <a:noFill/>
          </p:spPr>
          <p:txBody>
            <a:bodyPr wrap="none" rtlCol="0">
              <a:spAutoFit/>
            </a:bodyPr>
            <a:lstStyle/>
            <a:p>
              <a:r>
                <a:rPr lang="en-US" altLang="zh-TW" sz="2800" b="1" dirty="0" smtClean="0">
                  <a:latin typeface="微軟正黑體" pitchFamily="34" charset="-120"/>
                  <a:ea typeface="微軟正黑體" pitchFamily="34" charset="-120"/>
                </a:rPr>
                <a:t>MS-DOS</a:t>
              </a:r>
              <a:endParaRPr lang="zh-TW" altLang="en-US" sz="2800" b="1" dirty="0">
                <a:latin typeface="微軟正黑體" pitchFamily="34" charset="-120"/>
                <a:ea typeface="微軟正黑體" pitchFamily="34" charset="-120"/>
              </a:endParaRPr>
            </a:p>
          </p:txBody>
        </p:sp>
        <p:pic>
          <p:nvPicPr>
            <p:cNvPr id="4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2276872"/>
              <a:ext cx="2700000" cy="1570187"/>
            </a:xfrm>
            <a:prstGeom prst="rect">
              <a:avLst/>
            </a:prstGeom>
            <a:ln>
              <a:noFill/>
            </a:ln>
            <a:effectLst>
              <a:softEdge rad="112500"/>
            </a:effectLst>
          </p:spPr>
        </p:pic>
      </p:grpSp>
      <p:sp>
        <p:nvSpPr>
          <p:cNvPr id="44" name="文字方塊 43"/>
          <p:cNvSpPr txBox="1"/>
          <p:nvPr/>
        </p:nvSpPr>
        <p:spPr>
          <a:xfrm>
            <a:off x="4533235" y="4452119"/>
            <a:ext cx="1838965" cy="461665"/>
          </a:xfrm>
          <a:prstGeom prst="rect">
            <a:avLst/>
          </a:prstGeom>
          <a:noFill/>
        </p:spPr>
        <p:txBody>
          <a:bodyPr wrap="none" rtlCol="0">
            <a:spAutoFit/>
          </a:bodyPr>
          <a:lstStyle/>
          <a:p>
            <a:r>
              <a:rPr lang="en-US" altLang="zh-TW" sz="2400" b="1" dirty="0" smtClean="0">
                <a:solidFill>
                  <a:srgbClr val="C00000"/>
                </a:solidFill>
                <a:latin typeface="微軟正黑體" pitchFamily="34" charset="-120"/>
                <a:ea typeface="微軟正黑體" pitchFamily="34" charset="-120"/>
              </a:rPr>
              <a:t>32</a:t>
            </a:r>
            <a:r>
              <a:rPr lang="zh-TW" altLang="en-US" sz="2400" b="1" dirty="0" smtClean="0">
                <a:solidFill>
                  <a:srgbClr val="C00000"/>
                </a:solidFill>
                <a:latin typeface="微軟正黑體" pitchFamily="34" charset="-120"/>
                <a:ea typeface="微軟正黑體" pitchFamily="34" charset="-120"/>
              </a:rPr>
              <a:t>、</a:t>
            </a:r>
            <a:r>
              <a:rPr lang="en-US" altLang="zh-TW" sz="2400" b="1" dirty="0" smtClean="0">
                <a:solidFill>
                  <a:srgbClr val="C00000"/>
                </a:solidFill>
                <a:latin typeface="微軟正黑體" pitchFamily="34" charset="-120"/>
                <a:ea typeface="微軟正黑體" pitchFamily="34" charset="-120"/>
              </a:rPr>
              <a:t>64</a:t>
            </a:r>
            <a:r>
              <a:rPr lang="zh-TW" altLang="en-US" sz="2400" b="1" dirty="0" smtClean="0">
                <a:solidFill>
                  <a:srgbClr val="C00000"/>
                </a:solidFill>
                <a:latin typeface="微軟正黑體" pitchFamily="34" charset="-120"/>
                <a:ea typeface="微軟正黑體" pitchFamily="34" charset="-120"/>
              </a:rPr>
              <a:t>位元</a:t>
            </a:r>
            <a:endParaRPr lang="zh-TW" altLang="en-US" sz="2400" b="1" dirty="0">
              <a:solidFill>
                <a:srgbClr val="C00000"/>
              </a:solidFill>
              <a:latin typeface="微軟正黑體" pitchFamily="34" charset="-120"/>
              <a:ea typeface="微軟正黑體" pitchFamily="34" charset="-120"/>
            </a:endParaRPr>
          </a:p>
        </p:txBody>
      </p:sp>
      <p:cxnSp>
        <p:nvCxnSpPr>
          <p:cNvPr id="45" name="直線接點 44"/>
          <p:cNvCxnSpPr/>
          <p:nvPr/>
        </p:nvCxnSpPr>
        <p:spPr>
          <a:xfrm>
            <a:off x="2843808" y="4265712"/>
            <a:ext cx="0" cy="720080"/>
          </a:xfrm>
          <a:prstGeom prst="line">
            <a:avLst/>
          </a:prstGeom>
          <a:ln w="3810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6" name="內容版面配置區 2"/>
          <p:cNvSpPr txBox="1">
            <a:spLocks/>
          </p:cNvSpPr>
          <p:nvPr/>
        </p:nvSpPr>
        <p:spPr>
          <a:xfrm>
            <a:off x="2555776" y="5345832"/>
            <a:ext cx="2160240" cy="963488"/>
          </a:xfrm>
          <a:prstGeom prst="rect">
            <a:avLst/>
          </a:prstGeom>
        </p:spPr>
        <p:txBody>
          <a:bodyPr vert="horz" lIns="91440" tIns="45720" rIns="91440" bIns="45720" rtlCol="0">
            <a:normAutofit/>
          </a:bodyPr>
          <a:lstStyle/>
          <a:p>
            <a:pPr marL="742950" lvl="1" indent="-285750">
              <a:spcBef>
                <a:spcPct val="20000"/>
              </a:spcBef>
              <a:buFont typeface="Arial" pitchFamily="34" charset="0"/>
              <a:buChar char="–"/>
            </a:pPr>
            <a:r>
              <a:rPr lang="zh-TW" altLang="en-US" sz="2400" b="1" dirty="0" smtClean="0">
                <a:solidFill>
                  <a:schemeClr val="tx1">
                    <a:lumMod val="75000"/>
                    <a:lumOff val="25000"/>
                  </a:schemeClr>
                </a:solidFill>
                <a:latin typeface="Microsoft JhengHei" pitchFamily="34" charset="-120"/>
                <a:ea typeface="Microsoft JhengHei" pitchFamily="34" charset="-120"/>
              </a:rPr>
              <a:t>圖形介面</a:t>
            </a:r>
          </a:p>
          <a:p>
            <a:pPr marL="742950" lvl="1" indent="-285750">
              <a:spcBef>
                <a:spcPct val="20000"/>
              </a:spcBef>
              <a:buFont typeface="Arial" pitchFamily="34" charset="0"/>
              <a:buChar char="–"/>
            </a:pPr>
            <a:r>
              <a:rPr lang="zh-TW" altLang="en-US" sz="2400" b="1" dirty="0" smtClean="0">
                <a:solidFill>
                  <a:schemeClr val="tx1">
                    <a:lumMod val="75000"/>
                    <a:lumOff val="25000"/>
                  </a:schemeClr>
                </a:solidFill>
                <a:latin typeface="Microsoft JhengHei" pitchFamily="34" charset="-120"/>
                <a:ea typeface="Microsoft JhengHei" pitchFamily="34" charset="-120"/>
              </a:rPr>
              <a:t>單人多工</a:t>
            </a:r>
          </a:p>
        </p:txBody>
      </p:sp>
      <p:sp>
        <p:nvSpPr>
          <p:cNvPr id="47" name="內容版面配置區 2"/>
          <p:cNvSpPr txBox="1">
            <a:spLocks/>
          </p:cNvSpPr>
          <p:nvPr/>
        </p:nvSpPr>
        <p:spPr>
          <a:xfrm>
            <a:off x="5652120" y="5345832"/>
            <a:ext cx="2160240" cy="963488"/>
          </a:xfrm>
          <a:prstGeom prst="rect">
            <a:avLst/>
          </a:prstGeom>
        </p:spPr>
        <p:txBody>
          <a:bodyPr vert="horz" lIns="91440" tIns="45720" rIns="91440" bIns="45720" rtlCol="0">
            <a:normAutofit/>
          </a:bodyPr>
          <a:lstStyle/>
          <a:p>
            <a:pPr marL="742950" lvl="1" indent="-285750">
              <a:spcBef>
                <a:spcPct val="20000"/>
              </a:spcBef>
              <a:buFont typeface="Arial" pitchFamily="34" charset="0"/>
              <a:buChar char="–"/>
            </a:pPr>
            <a:r>
              <a:rPr lang="zh-TW" altLang="en-US" sz="2400" b="1" dirty="0" smtClean="0">
                <a:solidFill>
                  <a:schemeClr val="tx1">
                    <a:lumMod val="75000"/>
                    <a:lumOff val="25000"/>
                  </a:schemeClr>
                </a:solidFill>
                <a:latin typeface="Microsoft JhengHei" pitchFamily="34" charset="-120"/>
                <a:ea typeface="Microsoft JhengHei" pitchFamily="34" charset="-120"/>
              </a:rPr>
              <a:t>圖形介面</a:t>
            </a:r>
          </a:p>
          <a:p>
            <a:pPr marL="742950" lvl="1" indent="-285750">
              <a:spcBef>
                <a:spcPct val="20000"/>
              </a:spcBef>
              <a:buFont typeface="Arial" pitchFamily="34" charset="0"/>
              <a:buChar char="–"/>
            </a:pPr>
            <a:r>
              <a:rPr lang="zh-TW" altLang="en-US" sz="2400" b="1" dirty="0" smtClean="0">
                <a:solidFill>
                  <a:schemeClr val="tx1">
                    <a:lumMod val="75000"/>
                    <a:lumOff val="25000"/>
                  </a:schemeClr>
                </a:solidFill>
                <a:latin typeface="Microsoft JhengHei" pitchFamily="34" charset="-120"/>
                <a:ea typeface="Microsoft JhengHei" pitchFamily="34" charset="-120"/>
              </a:rPr>
              <a:t>多人多工</a:t>
            </a:r>
          </a:p>
        </p:txBody>
      </p:sp>
      <p:grpSp>
        <p:nvGrpSpPr>
          <p:cNvPr id="48" name="群組 47"/>
          <p:cNvGrpSpPr/>
          <p:nvPr/>
        </p:nvGrpSpPr>
        <p:grpSpPr>
          <a:xfrm>
            <a:off x="2843808" y="1809040"/>
            <a:ext cx="2410556" cy="2557260"/>
            <a:chOff x="2843808" y="1836424"/>
            <a:chExt cx="2410556" cy="2557260"/>
          </a:xfrm>
        </p:grpSpPr>
        <p:sp>
          <p:nvSpPr>
            <p:cNvPr id="49" name="文字方塊 48"/>
            <p:cNvSpPr txBox="1"/>
            <p:nvPr/>
          </p:nvSpPr>
          <p:spPr>
            <a:xfrm>
              <a:off x="2969389" y="3870464"/>
              <a:ext cx="2106667" cy="523220"/>
            </a:xfrm>
            <a:prstGeom prst="rect">
              <a:avLst/>
            </a:prstGeom>
            <a:noFill/>
          </p:spPr>
          <p:txBody>
            <a:bodyPr wrap="none" rtlCol="0">
              <a:spAutoFit/>
            </a:bodyPr>
            <a:lstStyle/>
            <a:p>
              <a:pPr algn="ctr"/>
              <a:r>
                <a:rPr lang="en-US" altLang="zh-TW" sz="2800" b="1" dirty="0" smtClean="0">
                  <a:latin typeface="微軟正黑體" pitchFamily="34" charset="-120"/>
                  <a:ea typeface="微軟正黑體" pitchFamily="34" charset="-120"/>
                </a:rPr>
                <a:t>Windows 7</a:t>
              </a:r>
              <a:endParaRPr lang="zh-TW" altLang="en-US" sz="2800" b="1" dirty="0">
                <a:latin typeface="微軟正黑體" pitchFamily="34" charset="-120"/>
                <a:ea typeface="微軟正黑體" pitchFamily="34" charset="-120"/>
              </a:endParaRPr>
            </a:p>
          </p:txBody>
        </p:sp>
        <p:pic>
          <p:nvPicPr>
            <p:cNvPr id="5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3808" y="1836424"/>
              <a:ext cx="2410556" cy="1980000"/>
            </a:xfrm>
            <a:prstGeom prst="rect">
              <a:avLst/>
            </a:prstGeom>
            <a:ln>
              <a:noFill/>
            </a:ln>
            <a:effectLst>
              <a:softEdge rad="112500"/>
            </a:effectLst>
          </p:spPr>
        </p:pic>
      </p:grpSp>
      <p:grpSp>
        <p:nvGrpSpPr>
          <p:cNvPr id="51" name="群組 50"/>
          <p:cNvGrpSpPr/>
          <p:nvPr/>
        </p:nvGrpSpPr>
        <p:grpSpPr>
          <a:xfrm>
            <a:off x="5313222" y="1809040"/>
            <a:ext cx="3003194" cy="2557260"/>
            <a:chOff x="5313222" y="1836424"/>
            <a:chExt cx="3003194" cy="2557260"/>
          </a:xfrm>
        </p:grpSpPr>
        <p:sp>
          <p:nvSpPr>
            <p:cNvPr id="52" name="文字方塊 51"/>
            <p:cNvSpPr txBox="1"/>
            <p:nvPr/>
          </p:nvSpPr>
          <p:spPr>
            <a:xfrm>
              <a:off x="5313222" y="3870464"/>
              <a:ext cx="3003194" cy="523220"/>
            </a:xfrm>
            <a:prstGeom prst="rect">
              <a:avLst/>
            </a:prstGeom>
            <a:noFill/>
          </p:spPr>
          <p:txBody>
            <a:bodyPr wrap="none" rtlCol="0">
              <a:spAutoFit/>
            </a:bodyPr>
            <a:lstStyle/>
            <a:p>
              <a:pPr algn="ctr"/>
              <a:r>
                <a:rPr lang="en-US" altLang="zh-TW" sz="2800" b="1" dirty="0" smtClean="0">
                  <a:latin typeface="微軟正黑體" pitchFamily="34" charset="-120"/>
                  <a:ea typeface="微軟正黑體" pitchFamily="34" charset="-120"/>
                </a:rPr>
                <a:t>Windows Server</a:t>
              </a:r>
              <a:endParaRPr lang="zh-TW" altLang="en-US" sz="2800" b="1" dirty="0">
                <a:latin typeface="微軟正黑體" pitchFamily="34" charset="-120"/>
                <a:ea typeface="微軟正黑體" pitchFamily="34" charset="-120"/>
              </a:endParaRPr>
            </a:p>
          </p:txBody>
        </p:sp>
        <p:pic>
          <p:nvPicPr>
            <p:cNvPr id="53" name="Picture 5" descr="C:\Users\Bill\Desktop\P127_Windows Serve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8" y="1836424"/>
              <a:ext cx="2098800" cy="1980000"/>
            </a:xfrm>
            <a:prstGeom prst="rect">
              <a:avLst/>
            </a:prstGeom>
            <a:ln>
              <a:noFill/>
            </a:ln>
            <a:effectLst>
              <a:softEdge rad="112500"/>
            </a:effectLst>
          </p:spPr>
        </p:pic>
      </p:grpSp>
      <p:grpSp>
        <p:nvGrpSpPr>
          <p:cNvPr id="28" name="群組 8"/>
          <p:cNvGrpSpPr/>
          <p:nvPr/>
        </p:nvGrpSpPr>
        <p:grpSpPr>
          <a:xfrm>
            <a:off x="1" y="6065352"/>
            <a:ext cx="5868143" cy="792648"/>
            <a:chOff x="251521" y="2023791"/>
            <a:chExt cx="7734994" cy="933273"/>
          </a:xfrm>
        </p:grpSpPr>
        <p:sp>
          <p:nvSpPr>
            <p:cNvPr id="29" name="矩形 9">
              <a:hlinkClick r:id="rId6"/>
            </p:cNvPr>
            <p:cNvSpPr/>
            <p:nvPr/>
          </p:nvSpPr>
          <p:spPr>
            <a:xfrm>
              <a:off x="731530" y="2363585"/>
              <a:ext cx="6707398" cy="423868"/>
            </a:xfrm>
            <a:prstGeom prst="rect">
              <a:avLst/>
            </a:prstGeom>
          </p:spPr>
          <p:style>
            <a:lnRef idx="3">
              <a:schemeClr val="lt1"/>
            </a:lnRef>
            <a:fillRef idx="1">
              <a:schemeClr val="accent3"/>
            </a:fillRef>
            <a:effectRef idx="1">
              <a:schemeClr val="accent3"/>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影片充電站：</a:t>
              </a:r>
              <a:r>
                <a:rPr lang="en-US" altLang="zh-TW" b="1" dirty="0" smtClean="0">
                  <a:latin typeface="微軟正黑體" pitchFamily="34" charset="-120"/>
                  <a:ea typeface="微軟正黑體" pitchFamily="34" charset="-120"/>
                </a:rPr>
                <a:t>Windows</a:t>
              </a:r>
              <a:r>
                <a:rPr lang="zh-TW" altLang="en-US" b="1" dirty="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的演進影片</a:t>
              </a:r>
              <a:r>
                <a:rPr lang="en-US" altLang="zh-TW" b="1" dirty="0" smtClean="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10:52</a:t>
              </a:r>
              <a:r>
                <a:rPr lang="zh-TW" altLang="en-US" b="1" dirty="0" smtClean="0">
                  <a:latin typeface="微軟正黑體" pitchFamily="34" charset="-120"/>
                  <a:ea typeface="微軟正黑體" pitchFamily="34" charset="-120"/>
                </a:rPr>
                <a:t>）</a:t>
              </a:r>
            </a:p>
          </p:txBody>
        </p:sp>
        <p:pic>
          <p:nvPicPr>
            <p:cNvPr id="30" name="Picture 4" descr="C:\Documents and Settings\Chen\My Documents\1.png"/>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1521" y="2023791"/>
              <a:ext cx="949056" cy="84773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Documents and Settings\Chen\My Documents\2.png"/>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37459" y="2109328"/>
              <a:ext cx="949056"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6110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1000"/>
                                        <p:tgtEl>
                                          <p:spTgt spid="33"/>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animEffect transition="in" filter="wipe(up)">
                                      <p:cBhvr>
                                        <p:cTn id="23" dur="1000"/>
                                        <p:tgtEl>
                                          <p:spTgt spid="36">
                                            <p:txEl>
                                              <p:pRg st="0" end="0"/>
                                            </p:txEl>
                                          </p:spTgt>
                                        </p:tgtEl>
                                      </p:cBhvr>
                                    </p:animEffect>
                                  </p:childTnLst>
                                </p:cTn>
                              </p:par>
                            </p:childTnLst>
                          </p:cTn>
                        </p:par>
                        <p:par>
                          <p:cTn id="24" fill="hold">
                            <p:stCondLst>
                              <p:cond delay="4500"/>
                            </p:stCondLst>
                            <p:childTnLst>
                              <p:par>
                                <p:cTn id="25" presetID="22" presetClass="entr" presetSubtype="1" fill="hold" grpId="0" nodeType="after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animEffect transition="in" filter="wipe(up)">
                                      <p:cBhvr>
                                        <p:cTn id="27" dur="1000"/>
                                        <p:tgtEl>
                                          <p:spTgt spid="3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down)">
                                      <p:cBhvr>
                                        <p:cTn id="40" dur="500"/>
                                        <p:tgtEl>
                                          <p:spTgt spid="48"/>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1000"/>
                                        <p:tgtEl>
                                          <p:spTgt spid="37"/>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up)">
                                      <p:cBhvr>
                                        <p:cTn id="48" dur="10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down)">
                                      <p:cBhvr>
                                        <p:cTn id="57" dur="500"/>
                                        <p:tgtEl>
                                          <p:spTgt spid="51"/>
                                        </p:tgtEl>
                                      </p:cBhvr>
                                    </p:animEffect>
                                  </p:child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up)">
                                      <p:cBhvr>
                                        <p:cTn id="61" dur="1000"/>
                                        <p:tgtEl>
                                          <p:spTgt spid="39"/>
                                        </p:tgtEl>
                                      </p:cBhvr>
                                    </p:animEffect>
                                  </p:childTnLst>
                                </p:cTn>
                              </p:par>
                            </p:childTnLst>
                          </p:cTn>
                        </p:par>
                        <p:par>
                          <p:cTn id="62" fill="hold">
                            <p:stCondLst>
                              <p:cond delay="2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1000"/>
                                        <p:tgtEl>
                                          <p:spTgt spid="47"/>
                                        </p:tgtEl>
                                      </p:cBhvr>
                                    </p:animEffect>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build="p"/>
      <p:bldP spid="38" grpId="0" animBg="1"/>
      <p:bldP spid="40" grpId="0" animBg="1"/>
      <p:bldP spid="44" grpId="0"/>
      <p:bldP spid="46" grpId="0"/>
      <p:bldP spid="4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xfrm>
            <a:off x="107504" y="1403874"/>
            <a:ext cx="6624736" cy="4876800"/>
          </a:xfrm>
          <a:prstGeom prst="rect">
            <a:avLst/>
          </a:prstGeom>
        </p:spPr>
        <p:txBody>
          <a:bodyPr>
            <a:normAutofit/>
          </a:bodyPr>
          <a:lstStyle/>
          <a:p>
            <a:pPr lvl="1">
              <a:spcBef>
                <a:spcPts val="1200"/>
              </a:spcBef>
            </a:pPr>
            <a:r>
              <a:rPr lang="en-US" altLang="zh-TW" b="1" dirty="0" smtClean="0">
                <a:solidFill>
                  <a:srgbClr val="C00000"/>
                </a:solidFill>
              </a:rPr>
              <a:t>Apple</a:t>
            </a:r>
            <a:r>
              <a:rPr lang="zh-TW" altLang="en-US" b="1" dirty="0" smtClean="0">
                <a:solidFill>
                  <a:srgbClr val="C00000"/>
                </a:solidFill>
              </a:rPr>
              <a:t>作業系統</a:t>
            </a:r>
            <a:endParaRPr lang="en-US" altLang="zh-TW" b="1" dirty="0" smtClean="0">
              <a:solidFill>
                <a:srgbClr val="C00000"/>
              </a:solidFill>
            </a:endParaRPr>
          </a:p>
          <a:p>
            <a:pPr lvl="2">
              <a:spcBef>
                <a:spcPts val="1200"/>
              </a:spcBef>
            </a:pPr>
            <a:r>
              <a:rPr lang="en-US" altLang="zh-TW" dirty="0" smtClean="0"/>
              <a:t>1976 </a:t>
            </a:r>
            <a:r>
              <a:rPr lang="zh-TW" altLang="en-US" dirty="0"/>
              <a:t>年由史</a:t>
            </a:r>
            <a:r>
              <a:rPr lang="zh-TW" altLang="en-US" dirty="0" smtClean="0"/>
              <a:t>提夫</a:t>
            </a:r>
            <a:r>
              <a:rPr lang="en-US" altLang="zh-TW" dirty="0"/>
              <a:t>‧</a:t>
            </a:r>
            <a:r>
              <a:rPr lang="zh-TW" altLang="en-US" dirty="0"/>
              <a:t>賈伯</a:t>
            </a:r>
            <a:r>
              <a:rPr lang="zh-TW" altLang="en-US" dirty="0" smtClean="0"/>
              <a:t>斯</a:t>
            </a:r>
            <a:r>
              <a:rPr lang="en-US" altLang="zh-TW" dirty="0" smtClean="0"/>
              <a:t>(Steve Jobs)</a:t>
            </a:r>
            <a:r>
              <a:rPr lang="zh-TW" altLang="en-US" dirty="0" smtClean="0"/>
              <a:t>和</a:t>
            </a:r>
            <a:r>
              <a:rPr lang="zh-TW" altLang="en-US" dirty="0"/>
              <a:t>史</a:t>
            </a:r>
            <a:r>
              <a:rPr lang="zh-TW" altLang="en-US" dirty="0" smtClean="0"/>
              <a:t>提夫</a:t>
            </a:r>
            <a:r>
              <a:rPr lang="en-US" altLang="zh-TW" dirty="0" smtClean="0"/>
              <a:t>‧</a:t>
            </a:r>
            <a:r>
              <a:rPr lang="zh-TW" altLang="en-US" dirty="0"/>
              <a:t>沃茲尼亞</a:t>
            </a:r>
            <a:r>
              <a:rPr lang="zh-TW" altLang="en-US" dirty="0" smtClean="0"/>
              <a:t>克</a:t>
            </a:r>
            <a:r>
              <a:rPr lang="en-US" altLang="zh-TW" dirty="0" smtClean="0"/>
              <a:t>(Steve Wozniak)</a:t>
            </a:r>
            <a:r>
              <a:rPr lang="zh-TW" altLang="en-US" dirty="0" smtClean="0"/>
              <a:t>創立</a:t>
            </a:r>
            <a:r>
              <a:rPr lang="zh-TW" altLang="en-US" dirty="0"/>
              <a:t>，在同年</a:t>
            </a:r>
            <a:r>
              <a:rPr lang="zh-TW" altLang="en-US" dirty="0" smtClean="0"/>
              <a:t>開發並</a:t>
            </a:r>
            <a:r>
              <a:rPr lang="zh-TW" altLang="en-US" dirty="0"/>
              <a:t>銷售</a:t>
            </a:r>
            <a:r>
              <a:rPr lang="en-US" altLang="zh-TW" dirty="0"/>
              <a:t>Apple I </a:t>
            </a:r>
            <a:r>
              <a:rPr lang="zh-TW" altLang="en-US" dirty="0" smtClean="0"/>
              <a:t>電腦</a:t>
            </a:r>
            <a:r>
              <a:rPr lang="zh-TW" altLang="en-US" dirty="0"/>
              <a:t>。</a:t>
            </a:r>
            <a:endParaRPr lang="en-US" altLang="zh-TW" dirty="0" smtClean="0"/>
          </a:p>
          <a:p>
            <a:pPr lvl="2">
              <a:spcBef>
                <a:spcPts val="1200"/>
              </a:spcBef>
            </a:pPr>
            <a:r>
              <a:rPr lang="zh-TW" altLang="en-US" dirty="0" smtClean="0"/>
              <a:t>蘋果電腦</a:t>
            </a:r>
            <a:r>
              <a:rPr lang="zh-TW" altLang="en-US" dirty="0"/>
              <a:t>採取</a:t>
            </a:r>
            <a:r>
              <a:rPr lang="zh-TW" altLang="en-US" dirty="0">
                <a:solidFill>
                  <a:srgbClr val="FF0000"/>
                </a:solidFill>
              </a:rPr>
              <a:t>封閉式銷售政策</a:t>
            </a:r>
            <a:r>
              <a:rPr lang="zh-TW" altLang="en-US" dirty="0" smtClean="0"/>
              <a:t>，系統</a:t>
            </a:r>
            <a:r>
              <a:rPr lang="zh-TW" altLang="en-US" dirty="0"/>
              <a:t>不授權給第三者，早期</a:t>
            </a:r>
            <a:r>
              <a:rPr lang="zh-TW" altLang="en-US" dirty="0" smtClean="0"/>
              <a:t>蘋果公司</a:t>
            </a:r>
            <a:r>
              <a:rPr lang="zh-TW" altLang="en-US" dirty="0"/>
              <a:t>所生產的</a:t>
            </a:r>
            <a:r>
              <a:rPr lang="zh-TW" altLang="en-US" dirty="0" smtClean="0"/>
              <a:t>電腦僅</a:t>
            </a:r>
            <a:r>
              <a:rPr lang="zh-TW" altLang="en-US" dirty="0"/>
              <a:t>能使用</a:t>
            </a:r>
            <a:r>
              <a:rPr lang="zh-TW" altLang="en-US" dirty="0" smtClean="0"/>
              <a:t>自家的</a:t>
            </a:r>
            <a:r>
              <a:rPr lang="zh-TW" altLang="en-US" dirty="0"/>
              <a:t>作業系統</a:t>
            </a:r>
            <a:r>
              <a:rPr lang="zh-TW" altLang="en-US" dirty="0" smtClean="0"/>
              <a:t>。</a:t>
            </a:r>
            <a:endParaRPr lang="en-US" altLang="zh-TW" dirty="0" smtClean="0"/>
          </a:p>
          <a:p>
            <a:pPr lvl="2">
              <a:spcBef>
                <a:spcPts val="1200"/>
              </a:spcBef>
            </a:pPr>
            <a:r>
              <a:rPr lang="en-US" altLang="zh-TW" dirty="0" smtClean="0"/>
              <a:t>2005</a:t>
            </a:r>
            <a:r>
              <a:rPr lang="zh-TW" altLang="en-US" dirty="0" smtClean="0"/>
              <a:t>年後，蘋果電腦生產的電腦改採用</a:t>
            </a:r>
            <a:r>
              <a:rPr lang="en-US" altLang="zh-TW" dirty="0" smtClean="0"/>
              <a:t>Intel</a:t>
            </a:r>
            <a:r>
              <a:rPr lang="zh-TW" altLang="en-US" dirty="0" smtClean="0"/>
              <a:t>公司的處理器，除了使用蘋果本身的作業系統外，也能搭配微軟公司的</a:t>
            </a:r>
            <a:r>
              <a:rPr lang="en-US" altLang="zh-TW" dirty="0" smtClean="0"/>
              <a:t>Windows</a:t>
            </a:r>
            <a:r>
              <a:rPr lang="zh-TW" altLang="en-US" dirty="0" smtClean="0"/>
              <a:t>作業系統。</a:t>
            </a:r>
            <a:endParaRPr lang="en-US" altLang="zh-TW"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03604" y="2004514"/>
            <a:ext cx="2197552" cy="29961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104</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595778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prstGeom prst="rect">
            <a:avLst/>
          </a:prstGeom>
        </p:spPr>
        <p:txBody>
          <a:bodyPr>
            <a:normAutofit/>
          </a:bodyPr>
          <a:lstStyle/>
          <a:p>
            <a:pPr lvl="2">
              <a:spcBef>
                <a:spcPts val="1200"/>
              </a:spcBef>
            </a:pPr>
            <a:r>
              <a:rPr lang="zh-TW" altLang="en-US" dirty="0"/>
              <a:t>早期的</a:t>
            </a:r>
            <a:r>
              <a:rPr lang="en-US" altLang="zh-TW" dirty="0"/>
              <a:t>Apple DOS </a:t>
            </a:r>
            <a:r>
              <a:rPr lang="zh-TW" altLang="en-US" dirty="0"/>
              <a:t>是使用於</a:t>
            </a:r>
            <a:r>
              <a:rPr lang="en-US" altLang="zh-TW" dirty="0"/>
              <a:t>Apple II </a:t>
            </a:r>
            <a:r>
              <a:rPr lang="zh-TW" altLang="en-US" dirty="0"/>
              <a:t>電腦上的作業系統，是文字為主的作業</a:t>
            </a:r>
            <a:r>
              <a:rPr lang="zh-TW" altLang="en-US" dirty="0" smtClean="0"/>
              <a:t>環境。</a:t>
            </a:r>
            <a:endParaRPr lang="en-US" altLang="zh-TW" dirty="0" smtClean="0"/>
          </a:p>
          <a:p>
            <a:pPr lvl="2">
              <a:spcBef>
                <a:spcPts val="1200"/>
              </a:spcBef>
            </a:pPr>
            <a:r>
              <a:rPr lang="zh-TW" altLang="en-US" dirty="0" smtClean="0"/>
              <a:t> </a:t>
            </a:r>
            <a:r>
              <a:rPr lang="en-US" altLang="zh-TW" dirty="0"/>
              <a:t>1984 </a:t>
            </a:r>
            <a:r>
              <a:rPr lang="zh-TW" altLang="en-US" dirty="0"/>
              <a:t>年開發的</a:t>
            </a:r>
            <a:r>
              <a:rPr lang="en-US" altLang="zh-TW" dirty="0"/>
              <a:t>Mac OS </a:t>
            </a:r>
            <a:r>
              <a:rPr lang="zh-TW" altLang="en-US" dirty="0"/>
              <a:t>是第一個在個人電腦領域上導入圖形介面的</a:t>
            </a:r>
            <a:r>
              <a:rPr lang="zh-TW" altLang="en-US" dirty="0" smtClean="0"/>
              <a:t>作業系統。</a:t>
            </a:r>
            <a:endParaRPr lang="en-US" altLang="zh-TW" dirty="0" smtClean="0"/>
          </a:p>
        </p:txBody>
      </p:sp>
      <p:sp>
        <p:nvSpPr>
          <p:cNvPr id="10" name="文字方塊 9"/>
          <p:cNvSpPr txBox="1"/>
          <p:nvPr/>
        </p:nvSpPr>
        <p:spPr>
          <a:xfrm>
            <a:off x="6929454" y="6516052"/>
            <a:ext cx="2123951"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104-105</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pic>
        <p:nvPicPr>
          <p:cNvPr id="1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5856" y="3115148"/>
            <a:ext cx="4032448" cy="335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文字方塊 12"/>
          <p:cNvSpPr txBox="1"/>
          <p:nvPr/>
        </p:nvSpPr>
        <p:spPr>
          <a:xfrm>
            <a:off x="2654300" y="895633"/>
            <a:ext cx="5061001"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常見的個人電腦作業系統</a:t>
            </a:r>
            <a:r>
              <a:rPr lang="en-US" altLang="zh-TW" sz="2400" dirty="0" smtClean="0">
                <a:solidFill>
                  <a:schemeClr val="accent5">
                    <a:lumMod val="20000"/>
                    <a:lumOff val="80000"/>
                  </a:schemeClr>
                </a:solidFill>
                <a:latin typeface="微軟正黑體" pitchFamily="34" charset="-120"/>
                <a:ea typeface="微軟正黑體" pitchFamily="34" charset="-120"/>
              </a:rPr>
              <a:t>-Apple OS</a:t>
            </a:r>
          </a:p>
        </p:txBody>
      </p:sp>
      <p:grpSp>
        <p:nvGrpSpPr>
          <p:cNvPr id="9" name="群組 8"/>
          <p:cNvGrpSpPr/>
          <p:nvPr/>
        </p:nvGrpSpPr>
        <p:grpSpPr>
          <a:xfrm>
            <a:off x="0" y="6073748"/>
            <a:ext cx="5004048" cy="784252"/>
            <a:chOff x="251521" y="2023791"/>
            <a:chExt cx="8065108" cy="923387"/>
          </a:xfrm>
        </p:grpSpPr>
        <p:sp>
          <p:nvSpPr>
            <p:cNvPr id="14" name="矩形 13">
              <a:hlinkClick r:id="rId4"/>
            </p:cNvPr>
            <p:cNvSpPr/>
            <p:nvPr/>
          </p:nvSpPr>
          <p:spPr>
            <a:xfrm>
              <a:off x="889013" y="2363585"/>
              <a:ext cx="6963390" cy="423868"/>
            </a:xfrm>
            <a:prstGeom prst="rect">
              <a:avLst/>
            </a:prstGeom>
          </p:spPr>
          <p:style>
            <a:lnRef idx="3">
              <a:schemeClr val="lt1"/>
            </a:lnRef>
            <a:fillRef idx="1">
              <a:schemeClr val="accent5"/>
            </a:fillRef>
            <a:effectRef idx="1">
              <a:schemeClr val="accent5"/>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網站：線上模擬</a:t>
              </a:r>
              <a:r>
                <a:rPr lang="en-US" altLang="zh-TW" b="1" dirty="0" smtClean="0">
                  <a:latin typeface="微軟正黑體" pitchFamily="34" charset="-120"/>
                  <a:ea typeface="微軟正黑體" pitchFamily="34" charset="-120"/>
                </a:rPr>
                <a:t>Mas OS(System 7)</a:t>
              </a:r>
              <a:endParaRPr lang="zh-TW" altLang="en-US" b="1" dirty="0" smtClean="0">
                <a:latin typeface="微軟正黑體" pitchFamily="34" charset="-120"/>
                <a:ea typeface="微軟正黑體" pitchFamily="34" charset="-120"/>
              </a:endParaRPr>
            </a:p>
          </p:txBody>
        </p:sp>
        <p:pic>
          <p:nvPicPr>
            <p:cNvPr id="15"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1" y="2023791"/>
              <a:ext cx="1160437" cy="8477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56193" y="2099442"/>
              <a:ext cx="1160436"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59865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prstGeom prst="rect">
            <a:avLst/>
          </a:prstGeom>
        </p:spPr>
        <p:txBody>
          <a:bodyPr>
            <a:normAutofit/>
          </a:bodyPr>
          <a:lstStyle/>
          <a:p>
            <a:pPr lvl="2">
              <a:spcBef>
                <a:spcPts val="1200"/>
              </a:spcBef>
            </a:pPr>
            <a:r>
              <a:rPr lang="en-US" altLang="zh-TW" dirty="0" smtClean="0"/>
              <a:t>Mac </a:t>
            </a:r>
            <a:r>
              <a:rPr lang="en-US" altLang="zh-TW" dirty="0"/>
              <a:t>OS X </a:t>
            </a:r>
            <a:r>
              <a:rPr lang="zh-TW" altLang="en-US" dirty="0"/>
              <a:t>則是蘋果公司繼</a:t>
            </a:r>
            <a:r>
              <a:rPr lang="en-US" altLang="zh-TW" dirty="0"/>
              <a:t>OS 9 </a:t>
            </a:r>
            <a:r>
              <a:rPr lang="zh-TW" altLang="en-US" dirty="0"/>
              <a:t>後專為麥金塔系統電腦開發的</a:t>
            </a:r>
            <a:r>
              <a:rPr lang="zh-TW" altLang="en-US" dirty="0" smtClean="0"/>
              <a:t>專屬作業系統</a:t>
            </a:r>
            <a:r>
              <a:rPr lang="zh-TW" altLang="en-US" dirty="0"/>
              <a:t>，</a:t>
            </a:r>
            <a:r>
              <a:rPr lang="zh-TW" altLang="en-US" dirty="0" smtClean="0"/>
              <a:t>採用</a:t>
            </a:r>
            <a:r>
              <a:rPr lang="en-US" altLang="zh-TW" dirty="0"/>
              <a:t>UNIX </a:t>
            </a:r>
            <a:r>
              <a:rPr lang="zh-TW" altLang="en-US" dirty="0"/>
              <a:t>中的</a:t>
            </a:r>
            <a:r>
              <a:rPr lang="en-US" altLang="zh-TW" dirty="0" smtClean="0">
                <a:solidFill>
                  <a:srgbClr val="FF0000"/>
                </a:solidFill>
              </a:rPr>
              <a:t>BSD</a:t>
            </a:r>
            <a:r>
              <a:rPr lang="zh-TW" altLang="en-US" dirty="0" smtClean="0">
                <a:solidFill>
                  <a:srgbClr val="FF0000"/>
                </a:solidFill>
              </a:rPr>
              <a:t>版本</a:t>
            </a:r>
            <a:r>
              <a:rPr lang="zh-TW" altLang="en-US" dirty="0"/>
              <a:t>為基礎核心，並加入名為</a:t>
            </a:r>
            <a:r>
              <a:rPr lang="en-US" altLang="zh-TW" dirty="0" smtClean="0"/>
              <a:t>Aqua</a:t>
            </a:r>
            <a:r>
              <a:rPr lang="zh-TW" altLang="en-US" dirty="0" smtClean="0"/>
              <a:t>之</a:t>
            </a:r>
            <a:r>
              <a:rPr lang="zh-TW" altLang="en-US" dirty="0"/>
              <a:t>圖形</a:t>
            </a:r>
            <a:r>
              <a:rPr lang="zh-TW" altLang="en-US" dirty="0" smtClean="0"/>
              <a:t>使用者介面。</a:t>
            </a:r>
            <a:endParaRPr lang="en-US" altLang="zh-TW" dirty="0" smtClean="0"/>
          </a:p>
        </p:txBody>
      </p:sp>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105</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8" name="文字方塊 7"/>
          <p:cNvSpPr txBox="1"/>
          <p:nvPr/>
        </p:nvSpPr>
        <p:spPr>
          <a:xfrm>
            <a:off x="2654300" y="895633"/>
            <a:ext cx="5061001"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常見的個人電腦作業系統</a:t>
            </a:r>
            <a:r>
              <a:rPr lang="en-US" altLang="zh-TW" sz="2400" dirty="0" smtClean="0">
                <a:solidFill>
                  <a:schemeClr val="accent5">
                    <a:lumMod val="20000"/>
                    <a:lumOff val="80000"/>
                  </a:schemeClr>
                </a:solidFill>
                <a:latin typeface="微軟正黑體" pitchFamily="34" charset="-120"/>
                <a:ea typeface="微軟正黑體" pitchFamily="34" charset="-120"/>
              </a:rPr>
              <a:t>-Apple OS</a:t>
            </a:r>
          </a:p>
        </p:txBody>
      </p:sp>
      <p:pic>
        <p:nvPicPr>
          <p:cNvPr id="8194" name="Picture 2" descr="C:\Users\Bill\Desktop\圖片 005.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87824" y="2636912"/>
            <a:ext cx="4277770" cy="3600000"/>
          </a:xfrm>
          <a:prstGeom prst="rect">
            <a:avLst/>
          </a:prstGeom>
          <a:noFill/>
        </p:spPr>
      </p:pic>
      <p:grpSp>
        <p:nvGrpSpPr>
          <p:cNvPr id="7" name="群組 8"/>
          <p:cNvGrpSpPr/>
          <p:nvPr/>
        </p:nvGrpSpPr>
        <p:grpSpPr>
          <a:xfrm>
            <a:off x="0" y="6073748"/>
            <a:ext cx="5219992" cy="784252"/>
            <a:chOff x="251521" y="2023791"/>
            <a:chExt cx="8413148" cy="923387"/>
          </a:xfrm>
        </p:grpSpPr>
        <p:sp>
          <p:nvSpPr>
            <p:cNvPr id="9" name="矩形 13">
              <a:hlinkClick r:id="rId4"/>
            </p:cNvPr>
            <p:cNvSpPr/>
            <p:nvPr/>
          </p:nvSpPr>
          <p:spPr>
            <a:xfrm>
              <a:off x="889013" y="2363585"/>
              <a:ext cx="7195503" cy="423868"/>
            </a:xfrm>
            <a:prstGeom prst="rect">
              <a:avLst/>
            </a:prstGeom>
          </p:spPr>
          <p:style>
            <a:lnRef idx="3">
              <a:schemeClr val="lt1"/>
            </a:lnRef>
            <a:fillRef idx="1">
              <a:schemeClr val="accent5"/>
            </a:fillRef>
            <a:effectRef idx="1">
              <a:schemeClr val="accent5"/>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網站：直接將</a:t>
              </a:r>
              <a:r>
                <a:rPr lang="en-US" altLang="zh-TW" b="1" dirty="0" smtClean="0">
                  <a:latin typeface="微軟正黑體" pitchFamily="34" charset="-120"/>
                  <a:ea typeface="微軟正黑體" pitchFamily="34" charset="-120"/>
                </a:rPr>
                <a:t>MAC</a:t>
              </a:r>
              <a:r>
                <a:rPr lang="zh-TW" altLang="en-US" b="1" dirty="0" smtClean="0">
                  <a:latin typeface="微軟正黑體" pitchFamily="34" charset="-120"/>
                  <a:ea typeface="微軟正黑體" pitchFamily="34" charset="-120"/>
                </a:rPr>
                <a:t>電腦安裝</a:t>
              </a:r>
              <a:r>
                <a:rPr lang="en-US" altLang="zh-TW" b="1" dirty="0" smtClean="0">
                  <a:latin typeface="微軟正黑體" pitchFamily="34" charset="-120"/>
                  <a:ea typeface="微軟正黑體" pitchFamily="34" charset="-120"/>
                </a:rPr>
                <a:t>Windows</a:t>
              </a:r>
              <a:endParaRPr lang="zh-TW" altLang="en-US" b="1" dirty="0" smtClean="0">
                <a:latin typeface="微軟正黑體" pitchFamily="34" charset="-120"/>
                <a:ea typeface="微軟正黑體" pitchFamily="34" charset="-120"/>
              </a:endParaRPr>
            </a:p>
          </p:txBody>
        </p:sp>
        <p:pic>
          <p:nvPicPr>
            <p:cNvPr id="10"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1" y="2023791"/>
              <a:ext cx="1160437" cy="8477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04233" y="2099442"/>
              <a:ext cx="1160436"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652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課外補充</a:t>
            </a:r>
            <a:endParaRPr lang="zh-TW" altLang="en-US" dirty="0"/>
          </a:p>
        </p:txBody>
      </p:sp>
      <p:sp>
        <p:nvSpPr>
          <p:cNvPr id="5" name="內容版面配置區 4"/>
          <p:cNvSpPr>
            <a:spLocks noGrp="1"/>
          </p:cNvSpPr>
          <p:nvPr>
            <p:ph idx="1"/>
          </p:nvPr>
        </p:nvSpPr>
        <p:spPr/>
        <p:txBody>
          <a:bodyPr/>
          <a:lstStyle/>
          <a:p>
            <a:pPr lvl="1"/>
            <a:r>
              <a:rPr lang="zh-TW" altLang="en-US" dirty="0" smtClean="0"/>
              <a:t>如下表，以輸入「陳」為例：</a:t>
            </a:r>
            <a:endParaRPr lang="zh-TW" altLang="en-US" dirty="0"/>
          </a:p>
        </p:txBody>
      </p:sp>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84</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graphicFrame>
        <p:nvGraphicFramePr>
          <p:cNvPr id="8" name="表格 7"/>
          <p:cNvGraphicFramePr>
            <a:graphicFrameLocks noGrp="1"/>
          </p:cNvGraphicFramePr>
          <p:nvPr/>
        </p:nvGraphicFramePr>
        <p:xfrm>
          <a:off x="683568" y="2151540"/>
          <a:ext cx="7416824" cy="2501596"/>
        </p:xfrm>
        <a:graphic>
          <a:graphicData uri="http://schemas.openxmlformats.org/drawingml/2006/table">
            <a:tbl>
              <a:tblPr firstRow="1" bandRow="1">
                <a:tableStyleId>{5A111915-BE36-4E01-A7E5-04B1672EAD32}</a:tableStyleId>
              </a:tblPr>
              <a:tblGrid>
                <a:gridCol w="1765910">
                  <a:extLst>
                    <a:ext uri="{9D8B030D-6E8A-4147-A177-3AD203B41FA5}">
                      <a16:colId xmlns:a16="http://schemas.microsoft.com/office/drawing/2014/main" val="20000"/>
                    </a:ext>
                  </a:extLst>
                </a:gridCol>
                <a:gridCol w="2825457">
                  <a:extLst>
                    <a:ext uri="{9D8B030D-6E8A-4147-A177-3AD203B41FA5}">
                      <a16:colId xmlns:a16="http://schemas.microsoft.com/office/drawing/2014/main" val="20001"/>
                    </a:ext>
                  </a:extLst>
                </a:gridCol>
                <a:gridCol w="2825457">
                  <a:extLst>
                    <a:ext uri="{9D8B030D-6E8A-4147-A177-3AD203B41FA5}">
                      <a16:colId xmlns:a16="http://schemas.microsoft.com/office/drawing/2014/main" val="20002"/>
                    </a:ext>
                  </a:extLst>
                </a:gridCol>
              </a:tblGrid>
              <a:tr h="6253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微軟正黑體" pitchFamily="34" charset="-120"/>
                          <a:ea typeface="微軟正黑體" pitchFamily="34" charset="-120"/>
                        </a:rPr>
                        <a:t>內碼</a:t>
                      </a:r>
                      <a:endParaRPr lang="zh-TW" altLang="en-US" sz="2400" b="1" dirty="0">
                        <a:solidFill>
                          <a:schemeClr val="tx1"/>
                        </a:solidFill>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gridSpan="2">
                  <a:txBody>
                    <a:bodyPr/>
                    <a:lstStyle/>
                    <a:p>
                      <a:pPr algn="ctr"/>
                      <a:r>
                        <a:rPr lang="en-US" altLang="zh-TW" sz="2400" b="0" dirty="0" smtClean="0">
                          <a:solidFill>
                            <a:schemeClr val="tx1"/>
                          </a:solidFill>
                          <a:latin typeface="微軟正黑體" pitchFamily="34" charset="-120"/>
                          <a:ea typeface="微軟正黑體" pitchFamily="34" charset="-120"/>
                        </a:rPr>
                        <a:t>1011 0011 1010 1111</a:t>
                      </a:r>
                      <a:endParaRPr lang="zh-TW" altLang="en-US" sz="2400" b="0" dirty="0">
                        <a:solidFill>
                          <a:schemeClr val="tx1"/>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hMerge="1">
                  <a:txBody>
                    <a:bodyPr/>
                    <a:lstStyle/>
                    <a:p>
                      <a:pPr algn="ctr"/>
                      <a:endParaRPr lang="zh-TW" altLang="en-US" sz="2400" b="0" dirty="0">
                        <a:solidFill>
                          <a:schemeClr val="tx1"/>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625399">
                <a:tc rowSpan="3">
                  <a:txBody>
                    <a:bodyPr/>
                    <a:lstStyle/>
                    <a:p>
                      <a:pPr algn="ctr"/>
                      <a:r>
                        <a:rPr lang="zh-TW" altLang="en-US" sz="2400" b="1" dirty="0" smtClean="0">
                          <a:solidFill>
                            <a:schemeClr val="tx1"/>
                          </a:solidFill>
                          <a:latin typeface="微軟正黑體" pitchFamily="34" charset="-120"/>
                          <a:ea typeface="微軟正黑體" pitchFamily="34" charset="-120"/>
                        </a:rPr>
                        <a:t>外碼</a:t>
                      </a:r>
                      <a:endParaRPr lang="zh-TW" altLang="en-US" sz="2400" b="1" dirty="0">
                        <a:solidFill>
                          <a:schemeClr val="tx1"/>
                        </a:solidFill>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zh-TW" altLang="en-US" sz="2400" dirty="0" smtClean="0">
                          <a:solidFill>
                            <a:schemeClr val="tx1"/>
                          </a:solidFill>
                          <a:latin typeface="微軟正黑體" pitchFamily="34" charset="-120"/>
                          <a:ea typeface="微軟正黑體" pitchFamily="34" charset="-120"/>
                        </a:rPr>
                        <a:t>注音輸入法</a:t>
                      </a:r>
                      <a:endParaRPr lang="zh-TW" altLang="en-US" sz="2400" dirty="0">
                        <a:solidFill>
                          <a:schemeClr val="tx1"/>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CN" altLang="en-US" sz="2400" dirty="0" smtClean="0">
                          <a:solidFill>
                            <a:schemeClr val="tx1"/>
                          </a:solidFill>
                          <a:latin typeface="微軟正黑體" pitchFamily="34" charset="-120"/>
                          <a:ea typeface="微軟正黑體" pitchFamily="34" charset="-120"/>
                        </a:rPr>
                        <a:t>ㄔㄣ ˊ</a:t>
                      </a:r>
                      <a:endParaRPr lang="zh-TW" altLang="en-US" sz="2400" dirty="0">
                        <a:solidFill>
                          <a:schemeClr val="tx1"/>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25399">
                <a:tc vMerge="1">
                  <a:txBody>
                    <a:bodyPr/>
                    <a:lstStyle/>
                    <a:p>
                      <a:pPr algn="ctr"/>
                      <a:endParaRPr lang="zh-TW" altLang="en-US" sz="2400" b="1" dirty="0">
                        <a:solidFill>
                          <a:schemeClr val="tx1"/>
                        </a:solidFill>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400" dirty="0" smtClean="0">
                          <a:solidFill>
                            <a:schemeClr val="tx1"/>
                          </a:solidFill>
                          <a:latin typeface="微軟正黑體" pitchFamily="34" charset="-120"/>
                          <a:ea typeface="微軟正黑體" pitchFamily="34" charset="-120"/>
                        </a:rPr>
                        <a:t>倉頡輸入法</a:t>
                      </a:r>
                      <a:endParaRPr lang="zh-TW" altLang="en-US" sz="2400" dirty="0">
                        <a:solidFill>
                          <a:schemeClr val="tx1"/>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400" dirty="0" smtClean="0">
                          <a:solidFill>
                            <a:schemeClr val="tx1"/>
                          </a:solidFill>
                          <a:latin typeface="微軟正黑體" pitchFamily="34" charset="-120"/>
                          <a:ea typeface="微軟正黑體" pitchFamily="34" charset="-120"/>
                        </a:rPr>
                        <a:t>弓中木田</a:t>
                      </a:r>
                      <a:endParaRPr lang="zh-TW" altLang="en-US" sz="2400" dirty="0">
                        <a:solidFill>
                          <a:schemeClr val="tx1"/>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5399">
                <a:tc vMerge="1">
                  <a:txBody>
                    <a:bodyPr/>
                    <a:lstStyle/>
                    <a:p>
                      <a:pPr algn="ctr"/>
                      <a:endParaRPr lang="zh-TW" altLang="en-US" sz="2400" b="1" dirty="0">
                        <a:solidFill>
                          <a:schemeClr val="tx1"/>
                        </a:solidFill>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zh-TW" altLang="en-US" sz="2400" dirty="0" smtClean="0">
                          <a:solidFill>
                            <a:schemeClr val="tx1"/>
                          </a:solidFill>
                          <a:latin typeface="微軟正黑體" pitchFamily="34" charset="-120"/>
                          <a:ea typeface="微軟正黑體" pitchFamily="34" charset="-120"/>
                        </a:rPr>
                        <a:t>嘸蝦米輸入法</a:t>
                      </a:r>
                      <a:endParaRPr lang="zh-TW" altLang="en-US" sz="2400" dirty="0">
                        <a:solidFill>
                          <a:schemeClr val="tx1"/>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sz="2400" dirty="0" smtClean="0">
                          <a:solidFill>
                            <a:schemeClr val="tx1"/>
                          </a:solidFill>
                          <a:latin typeface="微軟正黑體" pitchFamily="34" charset="-120"/>
                          <a:ea typeface="微軟正黑體" pitchFamily="34" charset="-120"/>
                        </a:rPr>
                        <a:t>B J Q S</a:t>
                      </a:r>
                      <a:endParaRPr lang="zh-TW" altLang="en-US" sz="2400" dirty="0">
                        <a:solidFill>
                          <a:schemeClr val="tx1"/>
                        </a:solidFill>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文字方塊 8"/>
          <p:cNvSpPr txBox="1"/>
          <p:nvPr/>
        </p:nvSpPr>
        <p:spPr>
          <a:xfrm>
            <a:off x="5991763" y="895633"/>
            <a:ext cx="1723549" cy="461665"/>
          </a:xfrm>
          <a:prstGeom prst="rect">
            <a:avLst/>
          </a:prstGeom>
          <a:noFill/>
        </p:spPr>
        <p:txBody>
          <a:bodyPr wrap="none" rtlCol="0">
            <a:spAutoFit/>
          </a:bodyPr>
          <a:lstStyle/>
          <a:p>
            <a:pPr algn="r"/>
            <a:r>
              <a:rPr lang="zh-TW" altLang="en-US" sz="2400" dirty="0" smtClean="0">
                <a:solidFill>
                  <a:schemeClr val="accent2">
                    <a:lumMod val="20000"/>
                    <a:lumOff val="80000"/>
                  </a:schemeClr>
                </a:solidFill>
                <a:latin typeface="微軟正黑體" pitchFamily="34" charset="-120"/>
                <a:ea typeface="微軟正黑體" pitchFamily="34" charset="-120"/>
              </a:rPr>
              <a:t>內碼與外碼</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6" name="文字方塊 5"/>
          <p:cNvSpPr txBox="1"/>
          <p:nvPr/>
        </p:nvSpPr>
        <p:spPr>
          <a:xfrm>
            <a:off x="6929454" y="6381328"/>
            <a:ext cx="2123951"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104-105</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8" name="文字方塊 7"/>
          <p:cNvSpPr txBox="1"/>
          <p:nvPr/>
        </p:nvSpPr>
        <p:spPr>
          <a:xfrm>
            <a:off x="2970083" y="895633"/>
            <a:ext cx="4745210"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常見的個人電腦作業系統</a:t>
            </a:r>
            <a:r>
              <a:rPr lang="en-US" altLang="zh-TW" sz="2400" dirty="0" smtClean="0">
                <a:solidFill>
                  <a:schemeClr val="accent5">
                    <a:lumMod val="20000"/>
                    <a:lumOff val="80000"/>
                  </a:schemeClr>
                </a:solidFill>
                <a:latin typeface="微軟正黑體" pitchFamily="34" charset="-120"/>
                <a:ea typeface="微軟正黑體" pitchFamily="34" charset="-120"/>
              </a:rPr>
              <a:t>-</a:t>
            </a:r>
            <a:r>
              <a:rPr lang="zh-TW" altLang="en-US" sz="2400" dirty="0" smtClean="0">
                <a:solidFill>
                  <a:schemeClr val="accent5">
                    <a:lumMod val="20000"/>
                    <a:lumOff val="80000"/>
                  </a:schemeClr>
                </a:solidFill>
                <a:latin typeface="微軟正黑體" pitchFamily="34" charset="-120"/>
                <a:ea typeface="微軟正黑體" pitchFamily="34" charset="-120"/>
              </a:rPr>
              <a:t>微軟</a:t>
            </a:r>
            <a:r>
              <a:rPr lang="en-US" altLang="zh-TW" sz="2400" dirty="0" smtClean="0">
                <a:solidFill>
                  <a:schemeClr val="accent5">
                    <a:lumMod val="20000"/>
                    <a:lumOff val="80000"/>
                  </a:schemeClr>
                </a:solidFill>
                <a:latin typeface="微軟正黑體" pitchFamily="34" charset="-120"/>
                <a:ea typeface="微軟正黑體" pitchFamily="34" charset="-120"/>
              </a:rPr>
              <a:t>OS</a:t>
            </a:r>
          </a:p>
        </p:txBody>
      </p:sp>
      <p:sp>
        <p:nvSpPr>
          <p:cNvPr id="9" name="內容版面配置區 8"/>
          <p:cNvSpPr>
            <a:spLocks noGrp="1"/>
          </p:cNvSpPr>
          <p:nvPr>
            <p:ph idx="1"/>
          </p:nvPr>
        </p:nvSpPr>
        <p:spPr/>
        <p:txBody>
          <a:bodyPr/>
          <a:lstStyle/>
          <a:p>
            <a:r>
              <a:rPr lang="en-US" altLang="zh-TW" dirty="0" smtClean="0"/>
              <a:t>Mac OS</a:t>
            </a:r>
            <a:r>
              <a:rPr lang="zh-TW" altLang="en-US" dirty="0" smtClean="0"/>
              <a:t>發展統整圖：</a:t>
            </a:r>
            <a:endParaRPr lang="zh-TW" altLang="en-US" dirty="0"/>
          </a:p>
        </p:txBody>
      </p:sp>
      <p:sp>
        <p:nvSpPr>
          <p:cNvPr id="28" name="燕尾形向右箭號 27"/>
          <p:cNvSpPr/>
          <p:nvPr/>
        </p:nvSpPr>
        <p:spPr>
          <a:xfrm>
            <a:off x="-324544" y="4086488"/>
            <a:ext cx="9289032" cy="1224136"/>
          </a:xfrm>
          <a:prstGeom prst="notchedRightArrow">
            <a:avLst/>
          </a:prstGeom>
          <a:gradFill>
            <a:gsLst>
              <a:gs pos="0">
                <a:srgbClr val="FF6600"/>
              </a:gs>
              <a:gs pos="20000">
                <a:srgbClr val="FFC000"/>
              </a:gs>
              <a:gs pos="60000">
                <a:srgbClr val="92D05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直線接點 28"/>
          <p:cNvCxnSpPr/>
          <p:nvPr/>
        </p:nvCxnSpPr>
        <p:spPr>
          <a:xfrm>
            <a:off x="1763688" y="4806568"/>
            <a:ext cx="0" cy="54000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30" name="橢圓 29"/>
          <p:cNvSpPr/>
          <p:nvPr/>
        </p:nvSpPr>
        <p:spPr>
          <a:xfrm>
            <a:off x="1619704" y="4563728"/>
            <a:ext cx="288000" cy="288000"/>
          </a:xfrm>
          <a:prstGeom prst="ellipse">
            <a:avLst/>
          </a:prstGeom>
          <a:solidFill>
            <a:schemeClr val="bg1">
              <a:alpha val="9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p:cNvSpPr txBox="1"/>
          <p:nvPr/>
        </p:nvSpPr>
        <p:spPr>
          <a:xfrm>
            <a:off x="179512" y="4488919"/>
            <a:ext cx="982961" cy="461665"/>
          </a:xfrm>
          <a:prstGeom prst="rect">
            <a:avLst/>
          </a:prstGeom>
          <a:noFill/>
        </p:spPr>
        <p:txBody>
          <a:bodyPr wrap="none" rtlCol="0">
            <a:spAutoFit/>
          </a:bodyPr>
          <a:lstStyle/>
          <a:p>
            <a:r>
              <a:rPr lang="en-US" altLang="zh-TW" sz="2400" b="1" dirty="0" smtClean="0">
                <a:solidFill>
                  <a:srgbClr val="C00000"/>
                </a:solidFill>
                <a:latin typeface="微軟正黑體" pitchFamily="34" charset="-120"/>
                <a:ea typeface="微軟正黑體" pitchFamily="34" charset="-120"/>
              </a:rPr>
              <a:t>8</a:t>
            </a:r>
            <a:r>
              <a:rPr lang="zh-TW" altLang="en-US" sz="2400" b="1" dirty="0" smtClean="0">
                <a:solidFill>
                  <a:srgbClr val="C00000"/>
                </a:solidFill>
                <a:latin typeface="微軟正黑體" pitchFamily="34" charset="-120"/>
                <a:ea typeface="微軟正黑體" pitchFamily="34" charset="-120"/>
              </a:rPr>
              <a:t>位元</a:t>
            </a:r>
            <a:endParaRPr lang="zh-TW" altLang="en-US" sz="2400" b="1" dirty="0">
              <a:solidFill>
                <a:srgbClr val="C00000"/>
              </a:solidFill>
              <a:latin typeface="微軟正黑體" pitchFamily="34" charset="-120"/>
              <a:ea typeface="微軟正黑體" pitchFamily="34" charset="-120"/>
            </a:endParaRPr>
          </a:p>
        </p:txBody>
      </p:sp>
      <p:sp>
        <p:nvSpPr>
          <p:cNvPr id="41" name="內容版面配置區 2"/>
          <p:cNvSpPr txBox="1">
            <a:spLocks/>
          </p:cNvSpPr>
          <p:nvPr/>
        </p:nvSpPr>
        <p:spPr>
          <a:xfrm>
            <a:off x="323528" y="5345832"/>
            <a:ext cx="2160240" cy="963488"/>
          </a:xfrm>
          <a:prstGeom prst="rect">
            <a:avLst/>
          </a:prstGeom>
        </p:spPr>
        <p:txBody>
          <a:bodyPr>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400" b="1" i="0" u="none" strike="noStrike" kern="1200" cap="none" spc="0" normalizeH="0" baseline="0" noProof="0" dirty="0" smtClean="0">
                <a:ln>
                  <a:noFill/>
                </a:ln>
                <a:solidFill>
                  <a:schemeClr val="tx1">
                    <a:lumMod val="75000"/>
                    <a:lumOff val="25000"/>
                  </a:schemeClr>
                </a:solidFill>
                <a:effectLst/>
                <a:uLnTx/>
                <a:uFillTx/>
                <a:latin typeface="微軟正黑體" pitchFamily="34" charset="-120"/>
                <a:ea typeface="微軟正黑體" pitchFamily="34" charset="-120"/>
                <a:cs typeface="+mn-cs"/>
              </a:rPr>
              <a:t>圖形介面</a:t>
            </a:r>
            <a:endParaRPr kumimoji="0" lang="en-US" altLang="zh-TW" sz="2400" b="1" i="0" u="none" strike="noStrike" kern="1200" cap="none" spc="0" normalizeH="0" baseline="0" noProof="0" dirty="0" smtClean="0">
              <a:ln>
                <a:noFill/>
              </a:ln>
              <a:solidFill>
                <a:schemeClr val="tx1">
                  <a:lumMod val="75000"/>
                  <a:lumOff val="25000"/>
                </a:schemeClr>
              </a:solidFill>
              <a:effectLst/>
              <a:uLnTx/>
              <a:uFillTx/>
              <a:latin typeface="微軟正黑體" pitchFamily="34" charset="-120"/>
              <a:ea typeface="微軟正黑體" pitchFamily="34" charset="-120"/>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400" b="1" i="0" u="none" strike="noStrike" kern="1200" cap="none" spc="0" normalizeH="0" baseline="0" noProof="0" dirty="0" smtClean="0">
                <a:ln>
                  <a:noFill/>
                </a:ln>
                <a:solidFill>
                  <a:schemeClr val="tx1">
                    <a:lumMod val="75000"/>
                    <a:lumOff val="25000"/>
                  </a:schemeClr>
                </a:solidFill>
                <a:effectLst/>
                <a:uLnTx/>
                <a:uFillTx/>
                <a:latin typeface="微軟正黑體" pitchFamily="34" charset="-120"/>
                <a:ea typeface="微軟正黑體" pitchFamily="34" charset="-120"/>
                <a:cs typeface="+mn-cs"/>
              </a:rPr>
              <a:t>單人單工</a:t>
            </a:r>
            <a:endParaRPr kumimoji="0" lang="en-US" altLang="zh-TW" sz="2400" b="1" i="0" u="none" strike="noStrike" kern="1200" cap="none" spc="0" normalizeH="0" baseline="0" noProof="0" dirty="0" smtClean="0">
              <a:ln>
                <a:noFill/>
              </a:ln>
              <a:solidFill>
                <a:schemeClr val="tx1">
                  <a:lumMod val="75000"/>
                  <a:lumOff val="25000"/>
                </a:schemeClr>
              </a:solidFill>
              <a:effectLst/>
              <a:uLnTx/>
              <a:uFillTx/>
              <a:latin typeface="微軟正黑體" pitchFamily="34" charset="-120"/>
              <a:ea typeface="微軟正黑體" pitchFamily="34" charset="-120"/>
              <a:cs typeface="+mn-cs"/>
            </a:endParaRPr>
          </a:p>
        </p:txBody>
      </p:sp>
      <p:cxnSp>
        <p:nvCxnSpPr>
          <p:cNvPr id="48" name="直線接點 47"/>
          <p:cNvCxnSpPr/>
          <p:nvPr/>
        </p:nvCxnSpPr>
        <p:spPr>
          <a:xfrm>
            <a:off x="4344079" y="4806568"/>
            <a:ext cx="0" cy="540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橢圓 50"/>
          <p:cNvSpPr/>
          <p:nvPr/>
        </p:nvSpPr>
        <p:spPr>
          <a:xfrm>
            <a:off x="4192082" y="4563696"/>
            <a:ext cx="288000" cy="288000"/>
          </a:xfrm>
          <a:prstGeom prst="ellipse">
            <a:avLst/>
          </a:prstGeom>
          <a:solidFill>
            <a:schemeClr val="bg1">
              <a:alpha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4" name="直線接點 53"/>
          <p:cNvCxnSpPr/>
          <p:nvPr/>
        </p:nvCxnSpPr>
        <p:spPr>
          <a:xfrm>
            <a:off x="7388325" y="4833416"/>
            <a:ext cx="0" cy="5400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55" name="橢圓 54"/>
          <p:cNvSpPr/>
          <p:nvPr/>
        </p:nvSpPr>
        <p:spPr>
          <a:xfrm>
            <a:off x="7236328" y="4590544"/>
            <a:ext cx="288000" cy="288000"/>
          </a:xfrm>
          <a:prstGeom prst="ellipse">
            <a:avLst/>
          </a:prstGeom>
          <a:solidFill>
            <a:schemeClr val="bg1">
              <a:alpha val="9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4821267" y="4479503"/>
            <a:ext cx="1838965" cy="461665"/>
          </a:xfrm>
          <a:prstGeom prst="rect">
            <a:avLst/>
          </a:prstGeom>
          <a:noFill/>
        </p:spPr>
        <p:txBody>
          <a:bodyPr wrap="none" rtlCol="0">
            <a:spAutoFit/>
          </a:bodyPr>
          <a:lstStyle/>
          <a:p>
            <a:r>
              <a:rPr lang="en-US" altLang="zh-TW" sz="2400" b="1" dirty="0" smtClean="0">
                <a:solidFill>
                  <a:srgbClr val="C00000"/>
                </a:solidFill>
                <a:latin typeface="微軟正黑體" pitchFamily="34" charset="-120"/>
                <a:ea typeface="微軟正黑體" pitchFamily="34" charset="-120"/>
              </a:rPr>
              <a:t>32</a:t>
            </a:r>
            <a:r>
              <a:rPr lang="zh-TW" altLang="en-US" sz="2400" b="1" dirty="0" smtClean="0">
                <a:solidFill>
                  <a:srgbClr val="C00000"/>
                </a:solidFill>
                <a:latin typeface="微軟正黑體" pitchFamily="34" charset="-120"/>
                <a:ea typeface="微軟正黑體" pitchFamily="34" charset="-120"/>
              </a:rPr>
              <a:t>、</a:t>
            </a:r>
            <a:r>
              <a:rPr lang="en-US" altLang="zh-TW" sz="2400" b="1" dirty="0" smtClean="0">
                <a:solidFill>
                  <a:srgbClr val="C00000"/>
                </a:solidFill>
                <a:latin typeface="微軟正黑體" pitchFamily="34" charset="-120"/>
                <a:ea typeface="微軟正黑體" pitchFamily="34" charset="-120"/>
              </a:rPr>
              <a:t>64</a:t>
            </a:r>
            <a:r>
              <a:rPr lang="zh-TW" altLang="en-US" sz="2400" b="1" dirty="0" smtClean="0">
                <a:solidFill>
                  <a:srgbClr val="C00000"/>
                </a:solidFill>
                <a:latin typeface="微軟正黑體" pitchFamily="34" charset="-120"/>
                <a:ea typeface="微軟正黑體" pitchFamily="34" charset="-120"/>
              </a:rPr>
              <a:t>位元</a:t>
            </a:r>
            <a:endParaRPr lang="zh-TW" altLang="en-US" sz="2400" b="1" dirty="0">
              <a:solidFill>
                <a:srgbClr val="C00000"/>
              </a:solidFill>
              <a:latin typeface="微軟正黑體" pitchFamily="34" charset="-120"/>
              <a:ea typeface="微軟正黑體" pitchFamily="34" charset="-120"/>
            </a:endParaRPr>
          </a:p>
        </p:txBody>
      </p:sp>
      <p:cxnSp>
        <p:nvCxnSpPr>
          <p:cNvPr id="57" name="直線接點 56"/>
          <p:cNvCxnSpPr/>
          <p:nvPr/>
        </p:nvCxnSpPr>
        <p:spPr>
          <a:xfrm>
            <a:off x="2843808" y="4293096"/>
            <a:ext cx="0" cy="720080"/>
          </a:xfrm>
          <a:prstGeom prst="line">
            <a:avLst/>
          </a:prstGeom>
          <a:ln w="3810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8" name="內容版面配置區 2"/>
          <p:cNvSpPr txBox="1">
            <a:spLocks/>
          </p:cNvSpPr>
          <p:nvPr/>
        </p:nvSpPr>
        <p:spPr>
          <a:xfrm>
            <a:off x="2915816" y="5373216"/>
            <a:ext cx="2160240" cy="963488"/>
          </a:xfrm>
          <a:prstGeom prst="rect">
            <a:avLst/>
          </a:prstGeom>
        </p:spPr>
        <p:txBody>
          <a:bodyPr vert="horz" lIns="91440" tIns="45720" rIns="91440" bIns="45720" rtlCol="0">
            <a:normAutofit/>
          </a:bodyPr>
          <a:lstStyle/>
          <a:p>
            <a:pPr marL="742950" lvl="1" indent="-285750">
              <a:spcBef>
                <a:spcPct val="20000"/>
              </a:spcBef>
              <a:buFont typeface="Arial" pitchFamily="34" charset="0"/>
              <a:buChar char="–"/>
            </a:pPr>
            <a:r>
              <a:rPr lang="zh-TW" altLang="en-US" sz="2400" b="1" dirty="0" smtClean="0">
                <a:solidFill>
                  <a:schemeClr val="tx1">
                    <a:lumMod val="75000"/>
                    <a:lumOff val="25000"/>
                  </a:schemeClr>
                </a:solidFill>
                <a:latin typeface="Microsoft JhengHei" pitchFamily="34" charset="-120"/>
                <a:ea typeface="Microsoft JhengHei" pitchFamily="34" charset="-120"/>
              </a:rPr>
              <a:t>圖形介面</a:t>
            </a:r>
          </a:p>
          <a:p>
            <a:pPr marL="742950" lvl="1" indent="-285750">
              <a:spcBef>
                <a:spcPct val="20000"/>
              </a:spcBef>
              <a:buFont typeface="Arial" pitchFamily="34" charset="0"/>
              <a:buChar char="–"/>
            </a:pPr>
            <a:r>
              <a:rPr lang="zh-TW" altLang="en-US" sz="2400" b="1" dirty="0" smtClean="0">
                <a:solidFill>
                  <a:schemeClr val="tx1">
                    <a:lumMod val="75000"/>
                    <a:lumOff val="25000"/>
                  </a:schemeClr>
                </a:solidFill>
                <a:latin typeface="Microsoft JhengHei" pitchFamily="34" charset="-120"/>
                <a:ea typeface="Microsoft JhengHei" pitchFamily="34" charset="-120"/>
              </a:rPr>
              <a:t>單人多工</a:t>
            </a:r>
          </a:p>
        </p:txBody>
      </p:sp>
      <p:sp>
        <p:nvSpPr>
          <p:cNvPr id="59" name="內容版面配置區 2"/>
          <p:cNvSpPr txBox="1">
            <a:spLocks/>
          </p:cNvSpPr>
          <p:nvPr/>
        </p:nvSpPr>
        <p:spPr>
          <a:xfrm>
            <a:off x="5940152" y="5373216"/>
            <a:ext cx="2160240" cy="963488"/>
          </a:xfrm>
          <a:prstGeom prst="rect">
            <a:avLst/>
          </a:prstGeom>
        </p:spPr>
        <p:txBody>
          <a:bodyPr vert="horz" lIns="91440" tIns="45720" rIns="91440" bIns="45720" rtlCol="0">
            <a:normAutofit/>
          </a:bodyPr>
          <a:lstStyle/>
          <a:p>
            <a:pPr marL="742950" lvl="1" indent="-285750">
              <a:spcBef>
                <a:spcPct val="20000"/>
              </a:spcBef>
              <a:buFont typeface="Arial" pitchFamily="34" charset="0"/>
              <a:buChar char="–"/>
            </a:pPr>
            <a:r>
              <a:rPr lang="zh-TW" altLang="en-US" sz="2400" b="1" dirty="0" smtClean="0">
                <a:solidFill>
                  <a:schemeClr val="tx1">
                    <a:lumMod val="75000"/>
                    <a:lumOff val="25000"/>
                  </a:schemeClr>
                </a:solidFill>
                <a:latin typeface="Microsoft JhengHei" pitchFamily="34" charset="-120"/>
                <a:ea typeface="Microsoft JhengHei" pitchFamily="34" charset="-120"/>
              </a:rPr>
              <a:t>圖形介面</a:t>
            </a:r>
          </a:p>
          <a:p>
            <a:pPr marL="742950" lvl="1" indent="-285750">
              <a:spcBef>
                <a:spcPct val="20000"/>
              </a:spcBef>
              <a:buFont typeface="Arial" pitchFamily="34" charset="0"/>
              <a:buChar char="–"/>
            </a:pPr>
            <a:r>
              <a:rPr lang="zh-TW" altLang="en-US" sz="2400" b="1" dirty="0" smtClean="0">
                <a:solidFill>
                  <a:schemeClr val="tx1">
                    <a:lumMod val="75000"/>
                    <a:lumOff val="25000"/>
                  </a:schemeClr>
                </a:solidFill>
                <a:latin typeface="Microsoft JhengHei" pitchFamily="34" charset="-120"/>
                <a:ea typeface="Microsoft JhengHei" pitchFamily="34" charset="-120"/>
              </a:rPr>
              <a:t>多人多工</a:t>
            </a:r>
          </a:p>
        </p:txBody>
      </p:sp>
      <p:grpSp>
        <p:nvGrpSpPr>
          <p:cNvPr id="60" name="群組 59"/>
          <p:cNvGrpSpPr/>
          <p:nvPr/>
        </p:nvGrpSpPr>
        <p:grpSpPr>
          <a:xfrm>
            <a:off x="179512" y="2060848"/>
            <a:ext cx="2700000" cy="2313672"/>
            <a:chOff x="179512" y="2060848"/>
            <a:chExt cx="2700000" cy="2313672"/>
          </a:xfrm>
        </p:grpSpPr>
        <p:sp>
          <p:nvSpPr>
            <p:cNvPr id="61" name="文字方塊 60"/>
            <p:cNvSpPr txBox="1"/>
            <p:nvPr/>
          </p:nvSpPr>
          <p:spPr>
            <a:xfrm>
              <a:off x="251520" y="3851300"/>
              <a:ext cx="2600648" cy="523220"/>
            </a:xfrm>
            <a:prstGeom prst="rect">
              <a:avLst/>
            </a:prstGeom>
            <a:noFill/>
          </p:spPr>
          <p:txBody>
            <a:bodyPr wrap="none" rtlCol="0">
              <a:spAutoFit/>
            </a:bodyPr>
            <a:lstStyle/>
            <a:p>
              <a:r>
                <a:rPr lang="en-US" altLang="zh-TW" sz="2800" b="1" dirty="0" smtClean="0">
                  <a:latin typeface="微軟正黑體" pitchFamily="34" charset="-120"/>
                  <a:ea typeface="微軟正黑體" pitchFamily="34" charset="-120"/>
                </a:rPr>
                <a:t>Macintosh OS</a:t>
              </a:r>
              <a:endParaRPr lang="zh-TW" altLang="en-US" sz="2800" b="1" dirty="0">
                <a:latin typeface="微軟正黑體" pitchFamily="34" charset="-120"/>
                <a:ea typeface="微軟正黑體" pitchFamily="34" charset="-120"/>
              </a:endParaRPr>
            </a:p>
          </p:txBody>
        </p:sp>
        <p:pic>
          <p:nvPicPr>
            <p:cNvPr id="6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2060848"/>
              <a:ext cx="2700000" cy="1803515"/>
            </a:xfrm>
            <a:prstGeom prst="rect">
              <a:avLst/>
            </a:prstGeom>
            <a:ln>
              <a:noFill/>
            </a:ln>
            <a:effectLst>
              <a:softEdge rad="112500"/>
            </a:effectLst>
          </p:spPr>
        </p:pic>
      </p:grpSp>
      <p:grpSp>
        <p:nvGrpSpPr>
          <p:cNvPr id="63" name="群組 62"/>
          <p:cNvGrpSpPr/>
          <p:nvPr/>
        </p:nvGrpSpPr>
        <p:grpSpPr>
          <a:xfrm>
            <a:off x="5724128" y="2060848"/>
            <a:ext cx="3043270" cy="2332836"/>
            <a:chOff x="5724128" y="2060848"/>
            <a:chExt cx="3043270" cy="2332836"/>
          </a:xfrm>
        </p:grpSpPr>
        <p:sp>
          <p:nvSpPr>
            <p:cNvPr id="64" name="文字方塊 63"/>
            <p:cNvSpPr txBox="1"/>
            <p:nvPr/>
          </p:nvSpPr>
          <p:spPr>
            <a:xfrm>
              <a:off x="5724128" y="3870464"/>
              <a:ext cx="3043270" cy="523220"/>
            </a:xfrm>
            <a:prstGeom prst="rect">
              <a:avLst/>
            </a:prstGeom>
            <a:noFill/>
          </p:spPr>
          <p:txBody>
            <a:bodyPr wrap="none" rtlCol="0">
              <a:spAutoFit/>
            </a:bodyPr>
            <a:lstStyle/>
            <a:p>
              <a:pPr algn="ctr"/>
              <a:r>
                <a:rPr lang="en-US" altLang="zh-TW" sz="2800" b="1" dirty="0" smtClean="0">
                  <a:latin typeface="微軟正黑體" pitchFamily="34" charset="-120"/>
                  <a:ea typeface="微軟正黑體" pitchFamily="34" charset="-120"/>
                </a:rPr>
                <a:t>Mac OS X Server</a:t>
              </a:r>
              <a:endParaRPr lang="zh-TW" altLang="en-US" sz="2800" b="1" dirty="0">
                <a:latin typeface="微軟正黑體" pitchFamily="34" charset="-120"/>
                <a:ea typeface="微軟正黑體" pitchFamily="34" charset="-120"/>
              </a:endParaRPr>
            </a:p>
          </p:txBody>
        </p:sp>
        <p:pic>
          <p:nvPicPr>
            <p:cNvPr id="65" name="Picture 3" descr="C:\Users\Bill\Desktop\P129_Mac OS X Serv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6136" y="2060848"/>
              <a:ext cx="2880000" cy="1829664"/>
            </a:xfrm>
            <a:prstGeom prst="rect">
              <a:avLst/>
            </a:prstGeom>
            <a:ln>
              <a:noFill/>
            </a:ln>
            <a:effectLst>
              <a:softEdge rad="112500"/>
            </a:effectLst>
          </p:spPr>
        </p:pic>
      </p:grpSp>
      <p:grpSp>
        <p:nvGrpSpPr>
          <p:cNvPr id="66" name="群組 65"/>
          <p:cNvGrpSpPr/>
          <p:nvPr/>
        </p:nvGrpSpPr>
        <p:grpSpPr>
          <a:xfrm>
            <a:off x="2916136" y="2060848"/>
            <a:ext cx="2880000" cy="2332836"/>
            <a:chOff x="2916136" y="2060848"/>
            <a:chExt cx="2880000" cy="2332836"/>
          </a:xfrm>
        </p:grpSpPr>
        <p:sp>
          <p:nvSpPr>
            <p:cNvPr id="67" name="文字方塊 66"/>
            <p:cNvSpPr txBox="1"/>
            <p:nvPr/>
          </p:nvSpPr>
          <p:spPr>
            <a:xfrm>
              <a:off x="3448306" y="3870464"/>
              <a:ext cx="1843774" cy="523220"/>
            </a:xfrm>
            <a:prstGeom prst="rect">
              <a:avLst/>
            </a:prstGeom>
            <a:noFill/>
          </p:spPr>
          <p:txBody>
            <a:bodyPr wrap="none" rtlCol="0">
              <a:spAutoFit/>
            </a:bodyPr>
            <a:lstStyle/>
            <a:p>
              <a:pPr algn="ctr"/>
              <a:r>
                <a:rPr lang="en-US" altLang="zh-TW" sz="2800" b="1" dirty="0" smtClean="0">
                  <a:latin typeface="微軟正黑體" pitchFamily="34" charset="-120"/>
                  <a:ea typeface="微軟正黑體" pitchFamily="34" charset="-120"/>
                </a:rPr>
                <a:t>Mac OS X</a:t>
              </a:r>
              <a:endParaRPr lang="zh-TW" altLang="en-US" sz="2800" b="1" dirty="0">
                <a:latin typeface="微軟正黑體" pitchFamily="34" charset="-120"/>
                <a:ea typeface="微軟正黑體" pitchFamily="34" charset="-120"/>
              </a:endParaRPr>
            </a:p>
          </p:txBody>
        </p:sp>
        <p:pic>
          <p:nvPicPr>
            <p:cNvPr id="6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16136" y="2060848"/>
              <a:ext cx="2880000" cy="1801797"/>
            </a:xfrm>
            <a:prstGeom prst="rect">
              <a:avLst/>
            </a:prstGeom>
            <a:ln>
              <a:noFill/>
            </a:ln>
            <a:effectLst>
              <a:softEdge rad="112500"/>
            </a:effectLst>
          </p:spPr>
        </p:pic>
      </p:grpSp>
      <p:grpSp>
        <p:nvGrpSpPr>
          <p:cNvPr id="32" name="群組 7"/>
          <p:cNvGrpSpPr/>
          <p:nvPr/>
        </p:nvGrpSpPr>
        <p:grpSpPr>
          <a:xfrm>
            <a:off x="0" y="6065351"/>
            <a:ext cx="5400520" cy="792649"/>
            <a:chOff x="203392" y="2023791"/>
            <a:chExt cx="7118604" cy="933274"/>
          </a:xfrm>
        </p:grpSpPr>
        <p:sp>
          <p:nvSpPr>
            <p:cNvPr id="33" name="矩形 8">
              <a:hlinkClick r:id="rId6"/>
            </p:cNvPr>
            <p:cNvSpPr/>
            <p:nvPr/>
          </p:nvSpPr>
          <p:spPr>
            <a:xfrm>
              <a:off x="731530" y="2363585"/>
              <a:ext cx="6210907" cy="423868"/>
            </a:xfrm>
            <a:prstGeom prst="rect">
              <a:avLst/>
            </a:prstGeom>
          </p:spPr>
          <p:style>
            <a:lnRef idx="3">
              <a:schemeClr val="lt1"/>
            </a:lnRef>
            <a:fillRef idx="1">
              <a:schemeClr val="accent3"/>
            </a:fillRef>
            <a:effectRef idx="1">
              <a:schemeClr val="accent3"/>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影片充電站：</a:t>
              </a:r>
              <a:r>
                <a:rPr lang="en-US" altLang="zh-TW" b="1" dirty="0" smtClean="0">
                  <a:latin typeface="微軟正黑體" pitchFamily="34" charset="-120"/>
                  <a:ea typeface="微軟正黑體" pitchFamily="34" charset="-120"/>
                </a:rPr>
                <a:t>Apple</a:t>
              </a:r>
              <a:r>
                <a:rPr lang="zh-TW" altLang="en-US" b="1" dirty="0" smtClean="0">
                  <a:latin typeface="微軟正黑體" pitchFamily="34" charset="-120"/>
                  <a:ea typeface="微軟正黑體" pitchFamily="34" charset="-120"/>
                </a:rPr>
                <a:t>的演進影片 （</a:t>
              </a:r>
              <a:r>
                <a:rPr lang="en-US" altLang="zh-TW" b="1" dirty="0" smtClean="0">
                  <a:latin typeface="微軟正黑體" pitchFamily="34" charset="-120"/>
                  <a:ea typeface="微軟正黑體" pitchFamily="34" charset="-120"/>
                </a:rPr>
                <a:t>6:45</a:t>
              </a:r>
              <a:r>
                <a:rPr lang="zh-TW" altLang="en-US" b="1" dirty="0" smtClean="0">
                  <a:latin typeface="微軟正黑體" pitchFamily="34" charset="-120"/>
                  <a:ea typeface="微軟正黑體" pitchFamily="34" charset="-120"/>
                </a:rPr>
                <a:t>）</a:t>
              </a:r>
            </a:p>
          </p:txBody>
        </p:sp>
        <p:pic>
          <p:nvPicPr>
            <p:cNvPr id="34" name="Picture 4" descr="C:\Documents and Settings\Chen\My Documents\1.png"/>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3392" y="2023791"/>
              <a:ext cx="949056" cy="84773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C:\Documents and Settings\Chen\My Documents\2.png"/>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72940" y="2109329"/>
              <a:ext cx="949056"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6110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down)">
                                      <p:cBhvr>
                                        <p:cTn id="15" dur="500"/>
                                        <p:tgtEl>
                                          <p:spTgt spid="60"/>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1000"/>
                                        <p:tgtEl>
                                          <p:spTgt spid="29"/>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41">
                                            <p:txEl>
                                              <p:pRg st="0" end="0"/>
                                            </p:txEl>
                                          </p:spTgt>
                                        </p:tgtEl>
                                        <p:attrNameLst>
                                          <p:attrName>style.visibility</p:attrName>
                                        </p:attrNameLst>
                                      </p:cBhvr>
                                      <p:to>
                                        <p:strVal val="visible"/>
                                      </p:to>
                                    </p:set>
                                    <p:animEffect transition="in" filter="wipe(up)">
                                      <p:cBhvr>
                                        <p:cTn id="23" dur="1000"/>
                                        <p:tgtEl>
                                          <p:spTgt spid="41">
                                            <p:txEl>
                                              <p:pRg st="0" end="0"/>
                                            </p:txEl>
                                          </p:spTgt>
                                        </p:tgtEl>
                                      </p:cBhvr>
                                    </p:animEffect>
                                  </p:childTnLst>
                                </p:cTn>
                              </p:par>
                            </p:childTnLst>
                          </p:cTn>
                        </p:par>
                        <p:par>
                          <p:cTn id="24" fill="hold">
                            <p:stCondLst>
                              <p:cond delay="4500"/>
                            </p:stCondLst>
                            <p:childTnLst>
                              <p:par>
                                <p:cTn id="25" presetID="22" presetClass="entr" presetSubtype="1" fill="hold" grpId="0" nodeType="afterEffect">
                                  <p:stCondLst>
                                    <p:cond delay="0"/>
                                  </p:stCondLst>
                                  <p:childTnLst>
                                    <p:set>
                                      <p:cBhvr>
                                        <p:cTn id="26" dur="1" fill="hold">
                                          <p:stCondLst>
                                            <p:cond delay="0"/>
                                          </p:stCondLst>
                                        </p:cTn>
                                        <p:tgtEl>
                                          <p:spTgt spid="41">
                                            <p:txEl>
                                              <p:pRg st="1" end="1"/>
                                            </p:txEl>
                                          </p:spTgt>
                                        </p:tgtEl>
                                        <p:attrNameLst>
                                          <p:attrName>style.visibility</p:attrName>
                                        </p:attrNameLst>
                                      </p:cBhvr>
                                      <p:to>
                                        <p:strVal val="visible"/>
                                      </p:to>
                                    </p:set>
                                    <p:animEffect transition="in" filter="wipe(up)">
                                      <p:cBhvr>
                                        <p:cTn id="27" dur="1000"/>
                                        <p:tgtEl>
                                          <p:spTgt spid="4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down)">
                                      <p:cBhvr>
                                        <p:cTn id="40" dur="500"/>
                                        <p:tgtEl>
                                          <p:spTgt spid="66"/>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up)">
                                      <p:cBhvr>
                                        <p:cTn id="44" dur="1000"/>
                                        <p:tgtEl>
                                          <p:spTgt spid="48"/>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up)">
                                      <p:cBhvr>
                                        <p:cTn id="48" dur="10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down)">
                                      <p:cBhvr>
                                        <p:cTn id="57" dur="500"/>
                                        <p:tgtEl>
                                          <p:spTgt spid="63"/>
                                        </p:tgtEl>
                                      </p:cBhvr>
                                    </p:animEffect>
                                  </p:child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up)">
                                      <p:cBhvr>
                                        <p:cTn id="61" dur="1000"/>
                                        <p:tgtEl>
                                          <p:spTgt spid="54"/>
                                        </p:tgtEl>
                                      </p:cBhvr>
                                    </p:animEffect>
                                  </p:childTnLst>
                                </p:cTn>
                              </p:par>
                            </p:childTnLst>
                          </p:cTn>
                        </p:par>
                        <p:par>
                          <p:cTn id="62" fill="hold">
                            <p:stCondLst>
                              <p:cond delay="2500"/>
                            </p:stCondLst>
                            <p:childTnLst>
                              <p:par>
                                <p:cTn id="63" presetID="22" presetClass="entr" presetSubtype="1"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up)">
                                      <p:cBhvr>
                                        <p:cTn id="65" dur="1000"/>
                                        <p:tgtEl>
                                          <p:spTgt spid="59"/>
                                        </p:tgtEl>
                                      </p:cBhvr>
                                    </p:animEffect>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41" grpId="0" build="p"/>
      <p:bldP spid="51" grpId="0" animBg="1"/>
      <p:bldP spid="55" grpId="0" animBg="1"/>
      <p:bldP spid="56" grpId="0"/>
      <p:bldP spid="58" grpId="0"/>
      <p:bldP spid="5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xfrm>
            <a:off x="228600" y="1403874"/>
            <a:ext cx="5129218" cy="4876800"/>
          </a:xfrm>
          <a:prstGeom prst="rect">
            <a:avLst/>
          </a:prstGeom>
        </p:spPr>
        <p:txBody>
          <a:bodyPr>
            <a:normAutofit/>
          </a:bodyPr>
          <a:lstStyle/>
          <a:p>
            <a:pPr lvl="1">
              <a:spcBef>
                <a:spcPts val="1200"/>
              </a:spcBef>
            </a:pPr>
            <a:r>
              <a:rPr lang="en-US" altLang="zh-TW" b="1" dirty="0">
                <a:solidFill>
                  <a:srgbClr val="C00000"/>
                </a:solidFill>
              </a:rPr>
              <a:t>UNIX</a:t>
            </a:r>
          </a:p>
          <a:p>
            <a:pPr lvl="2">
              <a:spcBef>
                <a:spcPts val="1200"/>
              </a:spcBef>
            </a:pPr>
            <a:r>
              <a:rPr lang="zh-TW" altLang="en-US" dirty="0"/>
              <a:t>由</a:t>
            </a:r>
            <a:r>
              <a:rPr lang="zh-TW" altLang="en-US" dirty="0" smtClean="0"/>
              <a:t>貝爾實驗室在</a:t>
            </a:r>
            <a:r>
              <a:rPr lang="en-US" altLang="zh-TW" dirty="0"/>
              <a:t>1970 </a:t>
            </a:r>
            <a:r>
              <a:rPr lang="zh-TW" altLang="en-US" dirty="0"/>
              <a:t>年開發的</a:t>
            </a:r>
            <a:r>
              <a:rPr lang="zh-TW" altLang="en-US" dirty="0" smtClean="0"/>
              <a:t>作業系統。</a:t>
            </a:r>
            <a:endParaRPr lang="en-US" altLang="zh-TW" dirty="0" smtClean="0"/>
          </a:p>
          <a:p>
            <a:pPr lvl="2">
              <a:spcBef>
                <a:spcPts val="1200"/>
              </a:spcBef>
            </a:pPr>
            <a:r>
              <a:rPr lang="zh-TW" altLang="en-US" dirty="0" smtClean="0"/>
              <a:t>系統</a:t>
            </a:r>
            <a:r>
              <a:rPr lang="zh-TW" altLang="en-US" dirty="0"/>
              <a:t>穩定且</a:t>
            </a:r>
            <a:r>
              <a:rPr lang="zh-TW" altLang="en-US" dirty="0" smtClean="0"/>
              <a:t>可靠</a:t>
            </a:r>
            <a:r>
              <a:rPr lang="zh-TW" altLang="en-US" dirty="0"/>
              <a:t>，加上其</a:t>
            </a:r>
            <a:r>
              <a:rPr lang="zh-TW" altLang="en-US" dirty="0">
                <a:solidFill>
                  <a:srgbClr val="FF0000"/>
                </a:solidFill>
              </a:rPr>
              <a:t>多人多工</a:t>
            </a:r>
            <a:r>
              <a:rPr lang="zh-TW" altLang="en-US" dirty="0"/>
              <a:t>的特性，因此在學術機構和大型企業中被廣泛的應用</a:t>
            </a:r>
            <a:r>
              <a:rPr lang="zh-TW" altLang="en-US" dirty="0" smtClean="0"/>
              <a:t>。</a:t>
            </a:r>
            <a:endParaRPr lang="en-US" altLang="zh-TW" dirty="0" smtClean="0"/>
          </a:p>
          <a:p>
            <a:pPr lvl="2">
              <a:spcBef>
                <a:spcPts val="1200"/>
              </a:spcBef>
            </a:pPr>
            <a:r>
              <a:rPr lang="en-US" altLang="zh-TW" dirty="0" smtClean="0"/>
              <a:t>UNIX</a:t>
            </a:r>
            <a:r>
              <a:rPr lang="zh-TW" altLang="en-US" dirty="0" smtClean="0"/>
              <a:t>是</a:t>
            </a:r>
            <a:r>
              <a:rPr lang="zh-TW" altLang="en-US" dirty="0">
                <a:solidFill>
                  <a:srgbClr val="FF0000"/>
                </a:solidFill>
              </a:rPr>
              <a:t>大型電腦</a:t>
            </a:r>
            <a:r>
              <a:rPr lang="zh-TW" altLang="en-US" dirty="0"/>
              <a:t>、</a:t>
            </a:r>
            <a:r>
              <a:rPr lang="zh-TW" altLang="en-US" dirty="0">
                <a:solidFill>
                  <a:srgbClr val="FF0000"/>
                </a:solidFill>
              </a:rPr>
              <a:t>超級電腦</a:t>
            </a:r>
            <a:r>
              <a:rPr lang="zh-TW" altLang="en-US" dirty="0"/>
              <a:t>等所用的作業系統主流。</a:t>
            </a:r>
            <a:endParaRPr lang="en-US" altLang="zh-TW" dirty="0"/>
          </a:p>
        </p:txBody>
      </p:sp>
      <p:pic>
        <p:nvPicPr>
          <p:cNvPr id="1433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81487" y="1785926"/>
            <a:ext cx="3762545" cy="455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字方塊 9"/>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106</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grpSp>
        <p:nvGrpSpPr>
          <p:cNvPr id="7" name="群組 6"/>
          <p:cNvGrpSpPr/>
          <p:nvPr/>
        </p:nvGrpSpPr>
        <p:grpSpPr>
          <a:xfrm>
            <a:off x="0" y="6065352"/>
            <a:ext cx="5796136" cy="792648"/>
            <a:chOff x="251521" y="2023791"/>
            <a:chExt cx="6870252" cy="933273"/>
          </a:xfrm>
        </p:grpSpPr>
        <p:sp>
          <p:nvSpPr>
            <p:cNvPr id="8" name="矩形 7">
              <a:hlinkClick r:id="rId4"/>
            </p:cNvPr>
            <p:cNvSpPr/>
            <p:nvPr/>
          </p:nvSpPr>
          <p:spPr>
            <a:xfrm>
              <a:off x="731530" y="2363585"/>
              <a:ext cx="5898753" cy="423868"/>
            </a:xfrm>
            <a:prstGeom prst="rect">
              <a:avLst/>
            </a:prstGeom>
          </p:spPr>
          <p:style>
            <a:lnRef idx="3">
              <a:schemeClr val="lt1"/>
            </a:lnRef>
            <a:fillRef idx="1">
              <a:schemeClr val="accent3"/>
            </a:fillRef>
            <a:effectRef idx="1">
              <a:schemeClr val="accent3"/>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影片充電站：</a:t>
              </a:r>
              <a:r>
                <a:rPr lang="en-US" altLang="zh-TW" b="1" dirty="0" smtClean="0">
                  <a:latin typeface="微軟正黑體" pitchFamily="34" charset="-120"/>
                  <a:ea typeface="微軟正黑體" pitchFamily="34" charset="-120"/>
                </a:rPr>
                <a:t>UNIX</a:t>
              </a:r>
              <a:r>
                <a:rPr lang="zh-TW" altLang="en-US" b="1" dirty="0" smtClean="0">
                  <a:latin typeface="微軟正黑體" pitchFamily="34" charset="-120"/>
                  <a:ea typeface="微軟正黑體" pitchFamily="34" charset="-120"/>
                </a:rPr>
                <a:t>作業系統的由來 （</a:t>
              </a:r>
              <a:r>
                <a:rPr lang="en-US" altLang="zh-TW" b="1" dirty="0" smtClean="0">
                  <a:latin typeface="微軟正黑體" pitchFamily="34" charset="-120"/>
                  <a:ea typeface="微軟正黑體" pitchFamily="34" charset="-120"/>
                </a:rPr>
                <a:t>3:38</a:t>
              </a:r>
              <a:r>
                <a:rPr lang="zh-TW" altLang="en-US" b="1" dirty="0" smtClean="0">
                  <a:latin typeface="微軟正黑體" pitchFamily="34" charset="-120"/>
                  <a:ea typeface="微軟正黑體" pitchFamily="34" charset="-120"/>
                </a:rPr>
                <a:t>）</a:t>
              </a:r>
            </a:p>
          </p:txBody>
        </p:sp>
        <p:pic>
          <p:nvPicPr>
            <p:cNvPr id="9"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1" y="2023791"/>
              <a:ext cx="853428" cy="8477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68346" y="2109328"/>
              <a:ext cx="853427" cy="84773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reeform 4"/>
          <p:cNvSpPr/>
          <p:nvPr/>
        </p:nvSpPr>
        <p:spPr>
          <a:xfrm>
            <a:off x="7234177" y="5139159"/>
            <a:ext cx="1412112" cy="1203768"/>
          </a:xfrm>
          <a:custGeom>
            <a:avLst/>
            <a:gdLst>
              <a:gd name="connsiteX0" fmla="*/ 752355 w 1412112"/>
              <a:gd name="connsiteY0" fmla="*/ 23150 h 1203768"/>
              <a:gd name="connsiteX1" fmla="*/ 752355 w 1412112"/>
              <a:gd name="connsiteY1" fmla="*/ 23150 h 1203768"/>
              <a:gd name="connsiteX2" fmla="*/ 960699 w 1412112"/>
              <a:gd name="connsiteY2" fmla="*/ 115747 h 1203768"/>
              <a:gd name="connsiteX3" fmla="*/ 1203767 w 1412112"/>
              <a:gd name="connsiteY3" fmla="*/ 138897 h 1203768"/>
              <a:gd name="connsiteX4" fmla="*/ 1354238 w 1412112"/>
              <a:gd name="connsiteY4" fmla="*/ 162046 h 1203768"/>
              <a:gd name="connsiteX5" fmla="*/ 1377388 w 1412112"/>
              <a:gd name="connsiteY5" fmla="*/ 185195 h 1203768"/>
              <a:gd name="connsiteX6" fmla="*/ 1412112 w 1412112"/>
              <a:gd name="connsiteY6" fmla="*/ 300942 h 1203768"/>
              <a:gd name="connsiteX7" fmla="*/ 1388962 w 1412112"/>
              <a:gd name="connsiteY7" fmla="*/ 451413 h 1203768"/>
              <a:gd name="connsiteX8" fmla="*/ 1365813 w 1412112"/>
              <a:gd name="connsiteY8" fmla="*/ 532436 h 1203768"/>
              <a:gd name="connsiteX9" fmla="*/ 1354238 w 1412112"/>
              <a:gd name="connsiteY9" fmla="*/ 625033 h 1203768"/>
              <a:gd name="connsiteX10" fmla="*/ 1342664 w 1412112"/>
              <a:gd name="connsiteY10" fmla="*/ 740780 h 1203768"/>
              <a:gd name="connsiteX11" fmla="*/ 1319514 w 1412112"/>
              <a:gd name="connsiteY11" fmla="*/ 810228 h 1203768"/>
              <a:gd name="connsiteX12" fmla="*/ 1307939 w 1412112"/>
              <a:gd name="connsiteY12" fmla="*/ 844952 h 1203768"/>
              <a:gd name="connsiteX13" fmla="*/ 1284790 w 1412112"/>
              <a:gd name="connsiteY13" fmla="*/ 879676 h 1203768"/>
              <a:gd name="connsiteX14" fmla="*/ 1261641 w 1412112"/>
              <a:gd name="connsiteY14" fmla="*/ 949125 h 1203768"/>
              <a:gd name="connsiteX15" fmla="*/ 1238491 w 1412112"/>
              <a:gd name="connsiteY15" fmla="*/ 972274 h 1203768"/>
              <a:gd name="connsiteX16" fmla="*/ 1180618 w 1412112"/>
              <a:gd name="connsiteY16" fmla="*/ 1041722 h 1203768"/>
              <a:gd name="connsiteX17" fmla="*/ 1145894 w 1412112"/>
              <a:gd name="connsiteY17" fmla="*/ 1064871 h 1203768"/>
              <a:gd name="connsiteX18" fmla="*/ 1088020 w 1412112"/>
              <a:gd name="connsiteY18" fmla="*/ 1111170 h 1203768"/>
              <a:gd name="connsiteX19" fmla="*/ 1053296 w 1412112"/>
              <a:gd name="connsiteY19" fmla="*/ 1122745 h 1203768"/>
              <a:gd name="connsiteX20" fmla="*/ 983848 w 1412112"/>
              <a:gd name="connsiteY20" fmla="*/ 1169044 h 1203768"/>
              <a:gd name="connsiteX21" fmla="*/ 914400 w 1412112"/>
              <a:gd name="connsiteY21" fmla="*/ 1180618 h 1203768"/>
              <a:gd name="connsiteX22" fmla="*/ 856527 w 1412112"/>
              <a:gd name="connsiteY22" fmla="*/ 1192193 h 1203768"/>
              <a:gd name="connsiteX23" fmla="*/ 659757 w 1412112"/>
              <a:gd name="connsiteY23" fmla="*/ 1203768 h 1203768"/>
              <a:gd name="connsiteX24" fmla="*/ 416689 w 1412112"/>
              <a:gd name="connsiteY24" fmla="*/ 1192193 h 1203768"/>
              <a:gd name="connsiteX25" fmla="*/ 335666 w 1412112"/>
              <a:gd name="connsiteY25" fmla="*/ 1145894 h 1203768"/>
              <a:gd name="connsiteX26" fmla="*/ 300942 w 1412112"/>
              <a:gd name="connsiteY26" fmla="*/ 1134319 h 1203768"/>
              <a:gd name="connsiteX27" fmla="*/ 266218 w 1412112"/>
              <a:gd name="connsiteY27" fmla="*/ 1111170 h 1203768"/>
              <a:gd name="connsiteX28" fmla="*/ 196770 w 1412112"/>
              <a:gd name="connsiteY28" fmla="*/ 1076446 h 1203768"/>
              <a:gd name="connsiteX29" fmla="*/ 150471 w 1412112"/>
              <a:gd name="connsiteY29" fmla="*/ 1030147 h 1203768"/>
              <a:gd name="connsiteX30" fmla="*/ 115747 w 1412112"/>
              <a:gd name="connsiteY30" fmla="*/ 995423 h 1203768"/>
              <a:gd name="connsiteX31" fmla="*/ 81023 w 1412112"/>
              <a:gd name="connsiteY31" fmla="*/ 972274 h 1203768"/>
              <a:gd name="connsiteX32" fmla="*/ 57874 w 1412112"/>
              <a:gd name="connsiteY32" fmla="*/ 937550 h 1203768"/>
              <a:gd name="connsiteX33" fmla="*/ 34724 w 1412112"/>
              <a:gd name="connsiteY33" fmla="*/ 914400 h 1203768"/>
              <a:gd name="connsiteX34" fmla="*/ 23150 w 1412112"/>
              <a:gd name="connsiteY34" fmla="*/ 868102 h 1203768"/>
              <a:gd name="connsiteX35" fmla="*/ 0 w 1412112"/>
              <a:gd name="connsiteY35" fmla="*/ 798654 h 1203768"/>
              <a:gd name="connsiteX36" fmla="*/ 23150 w 1412112"/>
              <a:gd name="connsiteY36" fmla="*/ 555585 h 1203768"/>
              <a:gd name="connsiteX37" fmla="*/ 46299 w 1412112"/>
              <a:gd name="connsiteY37" fmla="*/ 462988 h 1203768"/>
              <a:gd name="connsiteX38" fmla="*/ 69448 w 1412112"/>
              <a:gd name="connsiteY38" fmla="*/ 428264 h 1203768"/>
              <a:gd name="connsiteX39" fmla="*/ 115747 w 1412112"/>
              <a:gd name="connsiteY39" fmla="*/ 335666 h 1203768"/>
              <a:gd name="connsiteX40" fmla="*/ 162046 w 1412112"/>
              <a:gd name="connsiteY40" fmla="*/ 254644 h 1203768"/>
              <a:gd name="connsiteX41" fmla="*/ 185195 w 1412112"/>
              <a:gd name="connsiteY41" fmla="*/ 219919 h 1203768"/>
              <a:gd name="connsiteX42" fmla="*/ 219919 w 1412112"/>
              <a:gd name="connsiteY42" fmla="*/ 196770 h 1203768"/>
              <a:gd name="connsiteX43" fmla="*/ 266218 w 1412112"/>
              <a:gd name="connsiteY43" fmla="*/ 150471 h 1203768"/>
              <a:gd name="connsiteX44" fmla="*/ 335666 w 1412112"/>
              <a:gd name="connsiteY44" fmla="*/ 104173 h 1203768"/>
              <a:gd name="connsiteX45" fmla="*/ 393539 w 1412112"/>
              <a:gd name="connsiteY45" fmla="*/ 69449 h 1203768"/>
              <a:gd name="connsiteX46" fmla="*/ 416689 w 1412112"/>
              <a:gd name="connsiteY46" fmla="*/ 46299 h 1203768"/>
              <a:gd name="connsiteX47" fmla="*/ 451413 w 1412112"/>
              <a:gd name="connsiteY47" fmla="*/ 34725 h 1203768"/>
              <a:gd name="connsiteX48" fmla="*/ 636608 w 1412112"/>
              <a:gd name="connsiteY48" fmla="*/ 0 h 1203768"/>
              <a:gd name="connsiteX49" fmla="*/ 787079 w 1412112"/>
              <a:gd name="connsiteY49" fmla="*/ 23150 h 1203768"/>
              <a:gd name="connsiteX50" fmla="*/ 752355 w 1412112"/>
              <a:gd name="connsiteY50" fmla="*/ 23150 h 120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12112" h="1203768">
                <a:moveTo>
                  <a:pt x="752355" y="23150"/>
                </a:moveTo>
                <a:lnTo>
                  <a:pt x="752355" y="23150"/>
                </a:lnTo>
                <a:cubicBezTo>
                  <a:pt x="765142" y="29544"/>
                  <a:pt x="911880" y="111097"/>
                  <a:pt x="960699" y="115747"/>
                </a:cubicBezTo>
                <a:cubicBezTo>
                  <a:pt x="1041722" y="123464"/>
                  <a:pt x="1123485" y="125517"/>
                  <a:pt x="1203767" y="138897"/>
                </a:cubicBezTo>
                <a:cubicBezTo>
                  <a:pt x="1300126" y="154956"/>
                  <a:pt x="1249982" y="147152"/>
                  <a:pt x="1354238" y="162046"/>
                </a:cubicBezTo>
                <a:cubicBezTo>
                  <a:pt x="1361955" y="169762"/>
                  <a:pt x="1371335" y="176115"/>
                  <a:pt x="1377388" y="185195"/>
                </a:cubicBezTo>
                <a:cubicBezTo>
                  <a:pt x="1407294" y="230053"/>
                  <a:pt x="1402786" y="244985"/>
                  <a:pt x="1412112" y="300942"/>
                </a:cubicBezTo>
                <a:cubicBezTo>
                  <a:pt x="1405083" y="357175"/>
                  <a:pt x="1402219" y="398383"/>
                  <a:pt x="1388962" y="451413"/>
                </a:cubicBezTo>
                <a:cubicBezTo>
                  <a:pt x="1375204" y="506448"/>
                  <a:pt x="1376637" y="467496"/>
                  <a:pt x="1365813" y="532436"/>
                </a:cubicBezTo>
                <a:cubicBezTo>
                  <a:pt x="1360699" y="563119"/>
                  <a:pt x="1357673" y="594117"/>
                  <a:pt x="1354238" y="625033"/>
                </a:cubicBezTo>
                <a:cubicBezTo>
                  <a:pt x="1349956" y="663571"/>
                  <a:pt x="1349810" y="702669"/>
                  <a:pt x="1342664" y="740780"/>
                </a:cubicBezTo>
                <a:cubicBezTo>
                  <a:pt x="1338167" y="764764"/>
                  <a:pt x="1327231" y="787079"/>
                  <a:pt x="1319514" y="810228"/>
                </a:cubicBezTo>
                <a:cubicBezTo>
                  <a:pt x="1315656" y="821803"/>
                  <a:pt x="1314707" y="834800"/>
                  <a:pt x="1307939" y="844952"/>
                </a:cubicBezTo>
                <a:cubicBezTo>
                  <a:pt x="1300223" y="856527"/>
                  <a:pt x="1290440" y="866964"/>
                  <a:pt x="1284790" y="879676"/>
                </a:cubicBezTo>
                <a:cubicBezTo>
                  <a:pt x="1274880" y="901975"/>
                  <a:pt x="1278896" y="931871"/>
                  <a:pt x="1261641" y="949125"/>
                </a:cubicBezTo>
                <a:cubicBezTo>
                  <a:pt x="1253924" y="956841"/>
                  <a:pt x="1245308" y="963753"/>
                  <a:pt x="1238491" y="972274"/>
                </a:cubicBezTo>
                <a:cubicBezTo>
                  <a:pt x="1202070" y="1017800"/>
                  <a:pt x="1230112" y="1000478"/>
                  <a:pt x="1180618" y="1041722"/>
                </a:cubicBezTo>
                <a:cubicBezTo>
                  <a:pt x="1169931" y="1050628"/>
                  <a:pt x="1156757" y="1056181"/>
                  <a:pt x="1145894" y="1064871"/>
                </a:cubicBezTo>
                <a:cubicBezTo>
                  <a:pt x="1110003" y="1093584"/>
                  <a:pt x="1135529" y="1087416"/>
                  <a:pt x="1088020" y="1111170"/>
                </a:cubicBezTo>
                <a:cubicBezTo>
                  <a:pt x="1077107" y="1116626"/>
                  <a:pt x="1063961" y="1116820"/>
                  <a:pt x="1053296" y="1122745"/>
                </a:cubicBezTo>
                <a:cubicBezTo>
                  <a:pt x="1028975" y="1136257"/>
                  <a:pt x="1011292" y="1164470"/>
                  <a:pt x="983848" y="1169044"/>
                </a:cubicBezTo>
                <a:lnTo>
                  <a:pt x="914400" y="1180618"/>
                </a:lnTo>
                <a:cubicBezTo>
                  <a:pt x="895044" y="1184137"/>
                  <a:pt x="876119" y="1190412"/>
                  <a:pt x="856527" y="1192193"/>
                </a:cubicBezTo>
                <a:cubicBezTo>
                  <a:pt x="791093" y="1198142"/>
                  <a:pt x="725347" y="1199910"/>
                  <a:pt x="659757" y="1203768"/>
                </a:cubicBezTo>
                <a:cubicBezTo>
                  <a:pt x="578734" y="1199910"/>
                  <a:pt x="497545" y="1198662"/>
                  <a:pt x="416689" y="1192193"/>
                </a:cubicBezTo>
                <a:cubicBezTo>
                  <a:pt x="347143" y="1186629"/>
                  <a:pt x="389219" y="1181596"/>
                  <a:pt x="335666" y="1145894"/>
                </a:cubicBezTo>
                <a:cubicBezTo>
                  <a:pt x="325514" y="1139126"/>
                  <a:pt x="311855" y="1139775"/>
                  <a:pt x="300942" y="1134319"/>
                </a:cubicBezTo>
                <a:cubicBezTo>
                  <a:pt x="288500" y="1128098"/>
                  <a:pt x="278660" y="1117391"/>
                  <a:pt x="266218" y="1111170"/>
                </a:cubicBezTo>
                <a:cubicBezTo>
                  <a:pt x="216927" y="1086525"/>
                  <a:pt x="243208" y="1116249"/>
                  <a:pt x="196770" y="1076446"/>
                </a:cubicBezTo>
                <a:cubicBezTo>
                  <a:pt x="180199" y="1062242"/>
                  <a:pt x="165904" y="1045580"/>
                  <a:pt x="150471" y="1030147"/>
                </a:cubicBezTo>
                <a:cubicBezTo>
                  <a:pt x="138896" y="1018572"/>
                  <a:pt x="129367" y="1004503"/>
                  <a:pt x="115747" y="995423"/>
                </a:cubicBezTo>
                <a:lnTo>
                  <a:pt x="81023" y="972274"/>
                </a:lnTo>
                <a:cubicBezTo>
                  <a:pt x="73307" y="960699"/>
                  <a:pt x="66564" y="948413"/>
                  <a:pt x="57874" y="937550"/>
                </a:cubicBezTo>
                <a:cubicBezTo>
                  <a:pt x="51057" y="929028"/>
                  <a:pt x="39604" y="924161"/>
                  <a:pt x="34724" y="914400"/>
                </a:cubicBezTo>
                <a:cubicBezTo>
                  <a:pt x="27610" y="900172"/>
                  <a:pt x="27721" y="883339"/>
                  <a:pt x="23150" y="868102"/>
                </a:cubicBezTo>
                <a:cubicBezTo>
                  <a:pt x="16138" y="844730"/>
                  <a:pt x="0" y="798654"/>
                  <a:pt x="0" y="798654"/>
                </a:cubicBezTo>
                <a:cubicBezTo>
                  <a:pt x="17056" y="508714"/>
                  <a:pt x="-5462" y="684339"/>
                  <a:pt x="23150" y="555585"/>
                </a:cubicBezTo>
                <a:cubicBezTo>
                  <a:pt x="28434" y="531806"/>
                  <a:pt x="33887" y="487811"/>
                  <a:pt x="46299" y="462988"/>
                </a:cubicBezTo>
                <a:cubicBezTo>
                  <a:pt x="52520" y="450546"/>
                  <a:pt x="63798" y="440976"/>
                  <a:pt x="69448" y="428264"/>
                </a:cubicBezTo>
                <a:cubicBezTo>
                  <a:pt x="112009" y="332503"/>
                  <a:pt x="68206" y="383209"/>
                  <a:pt x="115747" y="335666"/>
                </a:cubicBezTo>
                <a:cubicBezTo>
                  <a:pt x="134531" y="279315"/>
                  <a:pt x="118249" y="315961"/>
                  <a:pt x="162046" y="254644"/>
                </a:cubicBezTo>
                <a:cubicBezTo>
                  <a:pt x="170132" y="243324"/>
                  <a:pt x="175358" y="229756"/>
                  <a:pt x="185195" y="219919"/>
                </a:cubicBezTo>
                <a:cubicBezTo>
                  <a:pt x="195031" y="210082"/>
                  <a:pt x="209357" y="205823"/>
                  <a:pt x="219919" y="196770"/>
                </a:cubicBezTo>
                <a:cubicBezTo>
                  <a:pt x="236490" y="182566"/>
                  <a:pt x="248058" y="162578"/>
                  <a:pt x="266218" y="150471"/>
                </a:cubicBezTo>
                <a:cubicBezTo>
                  <a:pt x="289367" y="135038"/>
                  <a:pt x="315993" y="123846"/>
                  <a:pt x="335666" y="104173"/>
                </a:cubicBezTo>
                <a:cubicBezTo>
                  <a:pt x="367442" y="72396"/>
                  <a:pt x="348462" y="84474"/>
                  <a:pt x="393539" y="69449"/>
                </a:cubicBezTo>
                <a:cubicBezTo>
                  <a:pt x="401256" y="61732"/>
                  <a:pt x="407331" y="51914"/>
                  <a:pt x="416689" y="46299"/>
                </a:cubicBezTo>
                <a:cubicBezTo>
                  <a:pt x="427151" y="40022"/>
                  <a:pt x="439525" y="37468"/>
                  <a:pt x="451413" y="34725"/>
                </a:cubicBezTo>
                <a:cubicBezTo>
                  <a:pt x="523575" y="18072"/>
                  <a:pt x="568072" y="11423"/>
                  <a:pt x="636608" y="0"/>
                </a:cubicBezTo>
                <a:cubicBezTo>
                  <a:pt x="669802" y="3319"/>
                  <a:pt x="745366" y="2293"/>
                  <a:pt x="787079" y="23150"/>
                </a:cubicBezTo>
                <a:cubicBezTo>
                  <a:pt x="791959" y="25590"/>
                  <a:pt x="758142" y="23150"/>
                  <a:pt x="752355" y="2315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6102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xfrm>
            <a:off x="228600" y="1403874"/>
            <a:ext cx="6272226" cy="4876800"/>
          </a:xfrm>
          <a:prstGeom prst="rect">
            <a:avLst/>
          </a:prstGeom>
        </p:spPr>
        <p:txBody>
          <a:bodyPr>
            <a:normAutofit/>
          </a:bodyPr>
          <a:lstStyle/>
          <a:p>
            <a:pPr lvl="1">
              <a:spcBef>
                <a:spcPts val="1200"/>
              </a:spcBef>
            </a:pPr>
            <a:r>
              <a:rPr lang="en-US" altLang="zh-TW" b="1" dirty="0">
                <a:solidFill>
                  <a:srgbClr val="C00000"/>
                </a:solidFill>
              </a:rPr>
              <a:t>Linux</a:t>
            </a:r>
          </a:p>
          <a:p>
            <a:pPr lvl="2">
              <a:spcBef>
                <a:spcPts val="1200"/>
              </a:spcBef>
            </a:pPr>
            <a:r>
              <a:rPr lang="zh-TW" altLang="en-US" dirty="0" smtClean="0"/>
              <a:t>一種</a:t>
            </a:r>
            <a:r>
              <a:rPr lang="zh-TW" altLang="en-US" dirty="0"/>
              <a:t>類似</a:t>
            </a:r>
            <a:r>
              <a:rPr lang="en-US" altLang="zh-TW" dirty="0"/>
              <a:t>UNIX </a:t>
            </a:r>
            <a:r>
              <a:rPr lang="zh-TW" altLang="en-US" dirty="0" smtClean="0"/>
              <a:t>的作業系統，由</a:t>
            </a:r>
            <a:r>
              <a:rPr lang="en-US" altLang="zh-TW" dirty="0" smtClean="0"/>
              <a:t>Linus Torvalds</a:t>
            </a:r>
            <a:r>
              <a:rPr lang="zh-TW" altLang="en-US" dirty="0" smtClean="0"/>
              <a:t>所發表。</a:t>
            </a:r>
            <a:endParaRPr lang="en-US" altLang="zh-TW" dirty="0" smtClean="0"/>
          </a:p>
          <a:p>
            <a:pPr lvl="2">
              <a:spcBef>
                <a:spcPts val="1200"/>
              </a:spcBef>
            </a:pPr>
            <a:r>
              <a:rPr lang="zh-TW" altLang="en-US" dirty="0" smtClean="0"/>
              <a:t>具有</a:t>
            </a:r>
            <a:r>
              <a:rPr lang="zh-TW" altLang="en-US" dirty="0">
                <a:solidFill>
                  <a:srgbClr val="FF0000"/>
                </a:solidFill>
              </a:rPr>
              <a:t>免費</a:t>
            </a:r>
            <a:r>
              <a:rPr lang="zh-TW" altLang="en-US" dirty="0"/>
              <a:t>、</a:t>
            </a:r>
            <a:r>
              <a:rPr lang="zh-TW" altLang="en-US" dirty="0">
                <a:solidFill>
                  <a:srgbClr val="FF0000"/>
                </a:solidFill>
              </a:rPr>
              <a:t>開放原始碼</a:t>
            </a:r>
            <a:r>
              <a:rPr lang="zh-TW" altLang="en-US" dirty="0"/>
              <a:t>、</a:t>
            </a:r>
            <a:r>
              <a:rPr lang="zh-TW" altLang="en-US" dirty="0">
                <a:solidFill>
                  <a:srgbClr val="FF0000"/>
                </a:solidFill>
              </a:rPr>
              <a:t>多</a:t>
            </a:r>
            <a:r>
              <a:rPr lang="zh-TW" altLang="en-US" dirty="0" smtClean="0">
                <a:solidFill>
                  <a:srgbClr val="FF0000"/>
                </a:solidFill>
              </a:rPr>
              <a:t>人多工</a:t>
            </a:r>
            <a:r>
              <a:rPr lang="zh-TW" altLang="en-US" dirty="0"/>
              <a:t>等</a:t>
            </a:r>
            <a:r>
              <a:rPr lang="zh-TW" altLang="en-US" dirty="0" smtClean="0"/>
              <a:t>特性。</a:t>
            </a:r>
            <a:endParaRPr lang="en-US" altLang="zh-TW" dirty="0" smtClean="0"/>
          </a:p>
          <a:p>
            <a:pPr lvl="2">
              <a:spcBef>
                <a:spcPts val="1200"/>
              </a:spcBef>
            </a:pPr>
            <a:r>
              <a:rPr lang="zh-TW" altLang="en-US" dirty="0" smtClean="0"/>
              <a:t>除了</a:t>
            </a:r>
            <a:r>
              <a:rPr lang="zh-TW" altLang="en-US" dirty="0"/>
              <a:t>在伺服器環境</a:t>
            </a:r>
            <a:r>
              <a:rPr lang="zh-TW" altLang="en-US" dirty="0" smtClean="0"/>
              <a:t>下使用</a:t>
            </a:r>
            <a:r>
              <a:rPr lang="zh-TW" altLang="en-US" dirty="0"/>
              <a:t>外，</a:t>
            </a:r>
            <a:r>
              <a:rPr lang="zh-TW" altLang="en-US" dirty="0" smtClean="0"/>
              <a:t>也應用在個人電腦、智慧型</a:t>
            </a:r>
            <a:r>
              <a:rPr lang="zh-TW" altLang="en-US" dirty="0"/>
              <a:t>手機、平板電腦</a:t>
            </a:r>
            <a:r>
              <a:rPr lang="zh-TW" altLang="en-US" dirty="0" smtClean="0"/>
              <a:t>等設備中（如</a:t>
            </a:r>
            <a:r>
              <a:rPr lang="en-US" altLang="zh-TW" dirty="0" smtClean="0"/>
              <a:t>Android</a:t>
            </a:r>
            <a:r>
              <a:rPr lang="zh-TW" altLang="en-US" dirty="0" smtClean="0"/>
              <a:t>）。</a:t>
            </a:r>
            <a:endParaRPr lang="en-US" altLang="zh-TW"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10350" y="2000240"/>
            <a:ext cx="2247930" cy="25868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字方塊 9"/>
          <p:cNvSpPr txBox="1"/>
          <p:nvPr/>
        </p:nvSpPr>
        <p:spPr>
          <a:xfrm>
            <a:off x="6948264" y="6381328"/>
            <a:ext cx="2105141"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106-107</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grpSp>
        <p:nvGrpSpPr>
          <p:cNvPr id="7" name="群組 6"/>
          <p:cNvGrpSpPr/>
          <p:nvPr/>
        </p:nvGrpSpPr>
        <p:grpSpPr>
          <a:xfrm>
            <a:off x="0" y="6065354"/>
            <a:ext cx="5796136" cy="792646"/>
            <a:chOff x="251521" y="2023791"/>
            <a:chExt cx="6688242" cy="933269"/>
          </a:xfrm>
        </p:grpSpPr>
        <p:sp>
          <p:nvSpPr>
            <p:cNvPr id="8" name="矩形 7">
              <a:hlinkClick r:id="rId4"/>
            </p:cNvPr>
            <p:cNvSpPr/>
            <p:nvPr/>
          </p:nvSpPr>
          <p:spPr>
            <a:xfrm>
              <a:off x="731528" y="2363585"/>
              <a:ext cx="5709689" cy="423868"/>
            </a:xfrm>
            <a:prstGeom prst="rect">
              <a:avLst/>
            </a:prstGeom>
          </p:spPr>
          <p:style>
            <a:lnRef idx="3">
              <a:schemeClr val="lt1"/>
            </a:lnRef>
            <a:fillRef idx="1">
              <a:schemeClr val="accent3"/>
            </a:fillRef>
            <a:effectRef idx="1">
              <a:schemeClr val="accent3"/>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影片充電站：</a:t>
              </a:r>
              <a:r>
                <a:rPr lang="en-US" altLang="zh-TW" b="1" dirty="0" smtClean="0">
                  <a:latin typeface="微軟正黑體" pitchFamily="34" charset="-120"/>
                  <a:ea typeface="微軟正黑體" pitchFamily="34" charset="-120"/>
                </a:rPr>
                <a:t>Linux</a:t>
              </a:r>
              <a:r>
                <a:rPr lang="zh-TW" altLang="en-US" b="1" dirty="0" smtClean="0">
                  <a:latin typeface="微軟正黑體" pitchFamily="34" charset="-120"/>
                  <a:ea typeface="微軟正黑體" pitchFamily="34" charset="-120"/>
                </a:rPr>
                <a:t>作業系統的由來 （</a:t>
              </a:r>
              <a:r>
                <a:rPr lang="en-US" altLang="zh-TW" b="1" dirty="0" smtClean="0">
                  <a:latin typeface="微軟正黑體" pitchFamily="34" charset="-120"/>
                  <a:ea typeface="微軟正黑體" pitchFamily="34" charset="-120"/>
                </a:rPr>
                <a:t>3:23</a:t>
              </a:r>
              <a:r>
                <a:rPr lang="zh-TW" altLang="en-US" b="1" dirty="0" smtClean="0">
                  <a:latin typeface="微軟正黑體" pitchFamily="34" charset="-120"/>
                  <a:ea typeface="微軟正黑體" pitchFamily="34" charset="-120"/>
                </a:rPr>
                <a:t>）</a:t>
              </a:r>
            </a:p>
          </p:txBody>
        </p:sp>
        <p:pic>
          <p:nvPicPr>
            <p:cNvPr id="9"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1" y="2023791"/>
              <a:ext cx="830818" cy="8477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08945" y="2109325"/>
              <a:ext cx="830818" cy="8477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4136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xfrm>
            <a:off x="228600" y="1403874"/>
            <a:ext cx="6272226" cy="4876800"/>
          </a:xfrm>
          <a:prstGeom prst="rect">
            <a:avLst/>
          </a:prstGeom>
        </p:spPr>
        <p:txBody>
          <a:bodyPr>
            <a:normAutofit/>
          </a:bodyPr>
          <a:lstStyle/>
          <a:p>
            <a:pPr lvl="1">
              <a:spcBef>
                <a:spcPts val="1200"/>
              </a:spcBef>
            </a:pPr>
            <a:r>
              <a:rPr lang="en-US" altLang="zh-TW" b="1" dirty="0" smtClean="0">
                <a:solidFill>
                  <a:srgbClr val="C00000"/>
                </a:solidFill>
              </a:rPr>
              <a:t>Linux</a:t>
            </a:r>
            <a:endParaRPr lang="en-US" altLang="zh-TW" b="1" dirty="0">
              <a:solidFill>
                <a:srgbClr val="C00000"/>
              </a:solidFill>
            </a:endParaRPr>
          </a:p>
        </p:txBody>
      </p:sp>
      <p:pic>
        <p:nvPicPr>
          <p:cNvPr id="7" name="Picture 2" descr="C:\Users\Bill\Desktop\13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18939" y="1406184"/>
            <a:ext cx="6417557" cy="5479200"/>
          </a:xfrm>
          <a:prstGeom prst="rect">
            <a:avLst/>
          </a:prstGeom>
          <a:noFill/>
        </p:spPr>
      </p:pic>
      <p:sp>
        <p:nvSpPr>
          <p:cNvPr id="10" name="文字方塊 9"/>
          <p:cNvSpPr txBox="1"/>
          <p:nvPr/>
        </p:nvSpPr>
        <p:spPr>
          <a:xfrm>
            <a:off x="-36512" y="6516052"/>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107</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74136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6" name="內容版面配置區 5"/>
          <p:cNvSpPr>
            <a:spLocks noGrp="1"/>
          </p:cNvSpPr>
          <p:nvPr>
            <p:ph idx="1"/>
          </p:nvPr>
        </p:nvSpPr>
        <p:spPr/>
        <p:txBody>
          <a:bodyPr/>
          <a:lstStyle/>
          <a:p>
            <a:pPr lvl="1"/>
            <a:r>
              <a:rPr lang="zh-TW" altLang="en-US" dirty="0" smtClean="0"/>
              <a:t>共同特色：</a:t>
            </a:r>
            <a:endParaRPr lang="en-US" altLang="zh-TW" dirty="0" smtClean="0"/>
          </a:p>
        </p:txBody>
      </p:sp>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107</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8" name="文字方塊 7"/>
          <p:cNvSpPr txBox="1"/>
          <p:nvPr/>
        </p:nvSpPr>
        <p:spPr>
          <a:xfrm>
            <a:off x="1569074" y="895633"/>
            <a:ext cx="6146234"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常見的個人電腦作業系統</a:t>
            </a:r>
            <a:r>
              <a:rPr lang="en-US" altLang="zh-TW" sz="2400" dirty="0" smtClean="0">
                <a:solidFill>
                  <a:schemeClr val="accent5">
                    <a:lumMod val="20000"/>
                    <a:lumOff val="80000"/>
                  </a:schemeClr>
                </a:solidFill>
                <a:latin typeface="微軟正黑體" pitchFamily="34" charset="-120"/>
                <a:ea typeface="微軟正黑體" pitchFamily="34" charset="-120"/>
              </a:rPr>
              <a:t>-UNIX &amp; Linux OS</a:t>
            </a:r>
          </a:p>
        </p:txBody>
      </p:sp>
      <p:pic>
        <p:nvPicPr>
          <p:cNvPr id="9" name="Picture 2" descr="C:\Users\Bill\Desktop\131-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9504" y="2060848"/>
            <a:ext cx="4792736" cy="4320000"/>
          </a:xfrm>
          <a:prstGeom prst="rect">
            <a:avLst/>
          </a:prstGeom>
          <a:noFill/>
        </p:spPr>
      </p:pic>
    </p:spTree>
    <p:extLst>
      <p:ext uri="{BB962C8B-B14F-4D97-AF65-F5344CB8AC3E}">
        <p14:creationId xmlns:p14="http://schemas.microsoft.com/office/powerpoint/2010/main" val="2689636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97895" y="3717838"/>
            <a:ext cx="3109938" cy="271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prstGeom prst="rect">
            <a:avLst/>
          </a:prstGeom>
        </p:spPr>
        <p:txBody>
          <a:bodyPr>
            <a:normAutofit/>
          </a:bodyPr>
          <a:lstStyle/>
          <a:p>
            <a:pPr lvl="1"/>
            <a:r>
              <a:rPr lang="zh-TW" altLang="en-US" b="1" dirty="0">
                <a:solidFill>
                  <a:srgbClr val="C00000"/>
                </a:solidFill>
              </a:rPr>
              <a:t>常見的行動</a:t>
            </a:r>
            <a:r>
              <a:rPr lang="zh-TW" altLang="en-US" b="1" dirty="0" smtClean="0">
                <a:solidFill>
                  <a:srgbClr val="C00000"/>
                </a:solidFill>
              </a:rPr>
              <a:t>作業系統</a:t>
            </a:r>
            <a:endParaRPr lang="en-US" altLang="zh-TW" b="1" dirty="0" smtClean="0">
              <a:solidFill>
                <a:srgbClr val="C00000"/>
              </a:solidFill>
            </a:endParaRPr>
          </a:p>
          <a:p>
            <a:pPr lvl="2"/>
            <a:r>
              <a:rPr lang="en-US" altLang="zh-TW" b="1" dirty="0" err="1">
                <a:solidFill>
                  <a:srgbClr val="FF0000"/>
                </a:solidFill>
              </a:rPr>
              <a:t>iOS</a:t>
            </a:r>
            <a:endParaRPr lang="en-US" altLang="zh-TW" b="1" dirty="0">
              <a:solidFill>
                <a:srgbClr val="FF0000"/>
              </a:solidFill>
            </a:endParaRPr>
          </a:p>
          <a:p>
            <a:pPr lvl="3">
              <a:lnSpc>
                <a:spcPct val="150000"/>
              </a:lnSpc>
            </a:pPr>
            <a:r>
              <a:rPr lang="zh-TW" altLang="en-US" dirty="0" smtClean="0"/>
              <a:t>蘋果</a:t>
            </a:r>
            <a:r>
              <a:rPr lang="zh-TW" altLang="en-US" dirty="0"/>
              <a:t>公司為</a:t>
            </a:r>
            <a:r>
              <a:rPr lang="en-US" altLang="zh-TW" dirty="0"/>
              <a:t>iPhone </a:t>
            </a:r>
            <a:r>
              <a:rPr lang="zh-TW" altLang="en-US" dirty="0"/>
              <a:t>開發的</a:t>
            </a:r>
            <a:r>
              <a:rPr lang="zh-TW" altLang="en-US" dirty="0" smtClean="0"/>
              <a:t>作業系統。</a:t>
            </a:r>
            <a:endParaRPr lang="en-US" altLang="zh-TW" dirty="0" smtClean="0"/>
          </a:p>
          <a:p>
            <a:pPr lvl="3">
              <a:lnSpc>
                <a:spcPct val="150000"/>
              </a:lnSpc>
            </a:pPr>
            <a:r>
              <a:rPr lang="zh-TW" altLang="en-US" dirty="0" smtClean="0"/>
              <a:t>採用</a:t>
            </a:r>
            <a:r>
              <a:rPr lang="zh-TW" altLang="en-US" dirty="0"/>
              <a:t>多點觸控技術，控制方法</a:t>
            </a:r>
            <a:r>
              <a:rPr lang="zh-TW" altLang="en-US" dirty="0" smtClean="0"/>
              <a:t>包括滑動</a:t>
            </a:r>
            <a:r>
              <a:rPr lang="zh-TW" altLang="en-US" dirty="0"/>
              <a:t>、輕觸開關及按鍵等，讓使用者透過</a:t>
            </a:r>
            <a:r>
              <a:rPr lang="zh-TW" altLang="en-US" dirty="0" smtClean="0"/>
              <a:t>手指</a:t>
            </a:r>
            <a:r>
              <a:rPr lang="zh-TW" altLang="en-US" dirty="0"/>
              <a:t>觸控螢幕來操作</a:t>
            </a:r>
            <a:r>
              <a:rPr lang="zh-TW" altLang="en-US" dirty="0" smtClean="0"/>
              <a:t>手機。</a:t>
            </a:r>
          </a:p>
        </p:txBody>
      </p:sp>
      <p:sp>
        <p:nvSpPr>
          <p:cNvPr id="12" name="文字方塊 11"/>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108</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grpSp>
        <p:nvGrpSpPr>
          <p:cNvPr id="13" name="群組 6"/>
          <p:cNvGrpSpPr/>
          <p:nvPr/>
        </p:nvGrpSpPr>
        <p:grpSpPr>
          <a:xfrm>
            <a:off x="0" y="6065352"/>
            <a:ext cx="4932040" cy="792648"/>
            <a:chOff x="251521" y="2023791"/>
            <a:chExt cx="5846028" cy="933273"/>
          </a:xfrm>
        </p:grpSpPr>
        <p:sp>
          <p:nvSpPr>
            <p:cNvPr id="14" name="矩形 7">
              <a:hlinkClick r:id="rId4"/>
            </p:cNvPr>
            <p:cNvSpPr/>
            <p:nvPr/>
          </p:nvSpPr>
          <p:spPr>
            <a:xfrm>
              <a:off x="731530" y="2363585"/>
              <a:ext cx="4939255" cy="423868"/>
            </a:xfrm>
            <a:prstGeom prst="rect">
              <a:avLst/>
            </a:prstGeom>
          </p:spPr>
          <p:style>
            <a:lnRef idx="3">
              <a:schemeClr val="lt1"/>
            </a:lnRef>
            <a:fillRef idx="1">
              <a:schemeClr val="accent3"/>
            </a:fillRef>
            <a:effectRef idx="1">
              <a:schemeClr val="accent3"/>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影片充電站：</a:t>
              </a:r>
              <a:r>
                <a:rPr lang="en-US" altLang="zh-TW" b="1" dirty="0" smtClean="0">
                  <a:latin typeface="微軟正黑體" pitchFamily="34" charset="-120"/>
                  <a:ea typeface="微軟正黑體" pitchFamily="34" charset="-120"/>
                </a:rPr>
                <a:t>iOS</a:t>
              </a:r>
              <a:r>
                <a:rPr lang="zh-TW" altLang="en-US" b="1" dirty="0" smtClean="0">
                  <a:latin typeface="微軟正黑體" pitchFamily="34" charset="-120"/>
                  <a:ea typeface="微軟正黑體" pitchFamily="34" charset="-120"/>
                </a:rPr>
                <a:t>簡介影介 （</a:t>
              </a:r>
              <a:r>
                <a:rPr lang="en-US" altLang="zh-TW" b="1" dirty="0" smtClean="0">
                  <a:latin typeface="微軟正黑體" pitchFamily="34" charset="-120"/>
                  <a:ea typeface="微軟正黑體" pitchFamily="34" charset="-120"/>
                </a:rPr>
                <a:t>0:48</a:t>
              </a:r>
              <a:r>
                <a:rPr lang="zh-TW" altLang="en-US" b="1" dirty="0" smtClean="0">
                  <a:latin typeface="微軟正黑體" pitchFamily="34" charset="-120"/>
                  <a:ea typeface="微軟正黑體" pitchFamily="34" charset="-120"/>
                </a:rPr>
                <a:t>）</a:t>
              </a:r>
            </a:p>
          </p:txBody>
        </p:sp>
        <p:pic>
          <p:nvPicPr>
            <p:cNvPr id="15"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1" y="2023791"/>
              <a:ext cx="853428" cy="8477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44121" y="2109328"/>
              <a:ext cx="853428"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3974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prstGeom prst="rect">
            <a:avLst/>
          </a:prstGeom>
        </p:spPr>
        <p:txBody>
          <a:bodyPr>
            <a:normAutofit/>
          </a:bodyPr>
          <a:lstStyle/>
          <a:p>
            <a:pPr lvl="2"/>
            <a:r>
              <a:rPr lang="en-US" altLang="zh-TW" b="1" dirty="0" smtClean="0">
                <a:solidFill>
                  <a:srgbClr val="FF0000"/>
                </a:solidFill>
              </a:rPr>
              <a:t>Android</a:t>
            </a:r>
          </a:p>
          <a:p>
            <a:pPr lvl="3">
              <a:lnSpc>
                <a:spcPct val="150000"/>
              </a:lnSpc>
            </a:pPr>
            <a:r>
              <a:rPr lang="zh-TW" altLang="en-US" dirty="0"/>
              <a:t>以</a:t>
            </a:r>
            <a:r>
              <a:rPr lang="zh-TW" altLang="en-US" dirty="0" smtClean="0">
                <a:solidFill>
                  <a:srgbClr val="FF0000"/>
                </a:solidFill>
              </a:rPr>
              <a:t>開放軟體原始碼</a:t>
            </a:r>
            <a:r>
              <a:rPr lang="zh-TW" altLang="en-US" dirty="0" smtClean="0"/>
              <a:t>的概念而增加競爭優勢。</a:t>
            </a:r>
            <a:endParaRPr lang="en-US" altLang="zh-TW" dirty="0" smtClean="0"/>
          </a:p>
          <a:p>
            <a:pPr lvl="3">
              <a:lnSpc>
                <a:spcPct val="150000"/>
              </a:lnSpc>
            </a:pPr>
            <a:r>
              <a:rPr lang="zh-TW" altLang="en-US" dirty="0" smtClean="0"/>
              <a:t>基於</a:t>
            </a:r>
            <a:r>
              <a:rPr lang="en-US" altLang="zh-TW" dirty="0"/>
              <a:t>Linux </a:t>
            </a:r>
            <a:r>
              <a:rPr lang="zh-TW" altLang="en-US" dirty="0"/>
              <a:t>核心的軟體</a:t>
            </a:r>
            <a:r>
              <a:rPr lang="zh-TW" altLang="en-US" dirty="0" smtClean="0"/>
              <a:t>平台和作業系統。</a:t>
            </a:r>
            <a:endParaRPr lang="en-US" altLang="zh-TW" dirty="0" smtClean="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69363" y="2996952"/>
            <a:ext cx="5082194" cy="316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108</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7" name="文字方塊 6"/>
          <p:cNvSpPr txBox="1"/>
          <p:nvPr/>
        </p:nvSpPr>
        <p:spPr>
          <a:xfrm>
            <a:off x="2970106" y="895633"/>
            <a:ext cx="4745210"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常見的個人電腦作業系統</a:t>
            </a:r>
            <a:r>
              <a:rPr lang="en-US" altLang="zh-TW" sz="2400" dirty="0" smtClean="0">
                <a:solidFill>
                  <a:schemeClr val="accent5">
                    <a:lumMod val="20000"/>
                    <a:lumOff val="80000"/>
                  </a:schemeClr>
                </a:solidFill>
                <a:latin typeface="微軟正黑體" pitchFamily="34" charset="-120"/>
                <a:ea typeface="微軟正黑體" pitchFamily="34" charset="-120"/>
              </a:rPr>
              <a:t>-</a:t>
            </a:r>
            <a:r>
              <a:rPr lang="zh-TW" altLang="en-US" sz="2400" dirty="0" smtClean="0">
                <a:solidFill>
                  <a:schemeClr val="accent5">
                    <a:lumMod val="20000"/>
                    <a:lumOff val="80000"/>
                  </a:schemeClr>
                </a:solidFill>
                <a:latin typeface="微軟正黑體" pitchFamily="34" charset="-120"/>
                <a:ea typeface="微軟正黑體" pitchFamily="34" charset="-120"/>
              </a:rPr>
              <a:t>行動</a:t>
            </a:r>
            <a:r>
              <a:rPr lang="en-US" altLang="zh-TW" sz="2400" dirty="0" smtClean="0">
                <a:solidFill>
                  <a:schemeClr val="accent5">
                    <a:lumMod val="20000"/>
                    <a:lumOff val="80000"/>
                  </a:schemeClr>
                </a:solidFill>
                <a:latin typeface="微軟正黑體" pitchFamily="34" charset="-120"/>
                <a:ea typeface="微軟正黑體" pitchFamily="34" charset="-120"/>
              </a:rPr>
              <a:t>OS</a:t>
            </a:r>
          </a:p>
        </p:txBody>
      </p:sp>
      <p:grpSp>
        <p:nvGrpSpPr>
          <p:cNvPr id="9" name="群組 8"/>
          <p:cNvGrpSpPr/>
          <p:nvPr/>
        </p:nvGrpSpPr>
        <p:grpSpPr>
          <a:xfrm>
            <a:off x="0" y="6101133"/>
            <a:ext cx="5770717" cy="756867"/>
            <a:chOff x="203392" y="2023791"/>
            <a:chExt cx="7606570" cy="891144"/>
          </a:xfrm>
        </p:grpSpPr>
        <p:sp>
          <p:nvSpPr>
            <p:cNvPr id="10" name="矩形 9">
              <a:hlinkClick r:id="rId4"/>
            </p:cNvPr>
            <p:cNvSpPr/>
            <p:nvPr/>
          </p:nvSpPr>
          <p:spPr>
            <a:xfrm>
              <a:off x="731527" y="2363585"/>
              <a:ext cx="6562394" cy="423868"/>
            </a:xfrm>
            <a:prstGeom prst="rect">
              <a:avLst/>
            </a:prstGeom>
          </p:spPr>
          <p:style>
            <a:lnRef idx="3">
              <a:schemeClr val="lt1"/>
            </a:lnRef>
            <a:fillRef idx="1">
              <a:schemeClr val="accent3"/>
            </a:fillRef>
            <a:effectRef idx="1">
              <a:schemeClr val="accent3"/>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影片充電站：</a:t>
              </a:r>
              <a:r>
                <a:rPr lang="en-US" altLang="zh-TW" b="1" dirty="0" smtClean="0">
                  <a:latin typeface="微軟正黑體" pitchFamily="34" charset="-120"/>
                  <a:ea typeface="微軟正黑體" pitchFamily="34" charset="-120"/>
                </a:rPr>
                <a:t>Android 7.0</a:t>
              </a:r>
              <a:r>
                <a:rPr lang="zh-TW" altLang="en-US" b="1" dirty="0" smtClean="0">
                  <a:latin typeface="微軟正黑體" pitchFamily="34" charset="-120"/>
                  <a:ea typeface="微軟正黑體" pitchFamily="34" charset="-120"/>
                </a:rPr>
                <a:t>功能介紹 （</a:t>
              </a:r>
              <a:r>
                <a:rPr lang="en-US" altLang="zh-TW" b="1" dirty="0" smtClean="0">
                  <a:latin typeface="微軟正黑體" pitchFamily="34" charset="-120"/>
                  <a:ea typeface="微軟正黑體" pitchFamily="34" charset="-120"/>
                </a:rPr>
                <a:t>1:41</a:t>
              </a:r>
              <a:r>
                <a:rPr lang="zh-TW" altLang="en-US" b="1" dirty="0" smtClean="0">
                  <a:latin typeface="微軟正黑體" pitchFamily="34" charset="-120"/>
                  <a:ea typeface="微軟正黑體" pitchFamily="34" charset="-120"/>
                </a:rPr>
                <a:t>）</a:t>
              </a:r>
            </a:p>
          </p:txBody>
        </p:sp>
        <p:pic>
          <p:nvPicPr>
            <p:cNvPr id="11"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3392" y="2023791"/>
              <a:ext cx="949055" cy="8477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60907" y="2067199"/>
              <a:ext cx="949055"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881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3-2.2</a:t>
            </a:r>
            <a:r>
              <a:rPr lang="zh-TW" altLang="en-US" dirty="0" smtClean="0"/>
              <a:t> 作業系統</a:t>
            </a:r>
            <a:r>
              <a:rPr lang="zh-TW" altLang="en-US" dirty="0"/>
              <a:t>的類型與實例</a:t>
            </a:r>
          </a:p>
        </p:txBody>
      </p:sp>
      <p:sp>
        <p:nvSpPr>
          <p:cNvPr id="3" name="內容版面配置區 2"/>
          <p:cNvSpPr>
            <a:spLocks noGrp="1"/>
          </p:cNvSpPr>
          <p:nvPr>
            <p:ph idx="1"/>
          </p:nvPr>
        </p:nvSpPr>
        <p:spPr>
          <a:prstGeom prst="rect">
            <a:avLst/>
          </a:prstGeom>
        </p:spPr>
        <p:txBody>
          <a:bodyPr>
            <a:normAutofit/>
          </a:bodyPr>
          <a:lstStyle/>
          <a:p>
            <a:pPr lvl="2"/>
            <a:r>
              <a:rPr lang="en-US" altLang="zh-TW" b="1" dirty="0">
                <a:solidFill>
                  <a:srgbClr val="FF0000"/>
                </a:solidFill>
              </a:rPr>
              <a:t>Windows Phone</a:t>
            </a:r>
          </a:p>
          <a:p>
            <a:pPr lvl="3">
              <a:lnSpc>
                <a:spcPct val="150000"/>
              </a:lnSpc>
            </a:pPr>
            <a:r>
              <a:rPr lang="zh-TW" altLang="en-US" dirty="0" smtClean="0"/>
              <a:t>將</a:t>
            </a:r>
            <a:r>
              <a:rPr lang="zh-TW" altLang="en-US" dirty="0"/>
              <a:t>原本的</a:t>
            </a:r>
            <a:r>
              <a:rPr lang="zh-TW" altLang="en-US" dirty="0" smtClean="0"/>
              <a:t>操作介面</a:t>
            </a:r>
            <a:r>
              <a:rPr lang="zh-TW" altLang="en-US" dirty="0"/>
              <a:t>更改為「</a:t>
            </a:r>
            <a:r>
              <a:rPr lang="en-US" altLang="zh-TW" dirty="0" smtClean="0"/>
              <a:t>Metro</a:t>
            </a:r>
            <a:r>
              <a:rPr lang="zh-TW" altLang="en-US" dirty="0" smtClean="0"/>
              <a:t>」的</a:t>
            </a:r>
            <a:r>
              <a:rPr lang="zh-TW" altLang="en-US" dirty="0"/>
              <a:t>圖形化介面</a:t>
            </a:r>
            <a:r>
              <a:rPr lang="zh-TW" altLang="en-US" dirty="0" smtClean="0"/>
              <a:t>，採用多方格的極簡設計，以便呈現各項目的所有文字。</a:t>
            </a:r>
            <a:endParaRPr lang="en-US" altLang="zh-TW" dirty="0" smtClean="0"/>
          </a:p>
          <a:p>
            <a:pPr lvl="3">
              <a:lnSpc>
                <a:spcPct val="150000"/>
              </a:lnSpc>
            </a:pPr>
            <a:r>
              <a:rPr lang="zh-TW" altLang="en-US" dirty="0" smtClean="0"/>
              <a:t>整合</a:t>
            </a:r>
            <a:r>
              <a:rPr lang="zh-TW" altLang="en-US" dirty="0"/>
              <a:t>了一般使用者</a:t>
            </a:r>
            <a:r>
              <a:rPr lang="zh-TW" altLang="en-US" dirty="0" smtClean="0"/>
              <a:t>熟悉的</a:t>
            </a:r>
            <a:r>
              <a:rPr lang="en-US" altLang="zh-TW" dirty="0" smtClean="0"/>
              <a:t>Windows</a:t>
            </a:r>
            <a:r>
              <a:rPr lang="zh-TW" altLang="en-US" dirty="0" smtClean="0"/>
              <a:t>軟體，</a:t>
            </a:r>
            <a:r>
              <a:rPr lang="zh-TW" altLang="en-US" dirty="0"/>
              <a:t>讓使用者在操作時會較為友善與</a:t>
            </a:r>
            <a:r>
              <a:rPr lang="zh-TW" altLang="en-US" dirty="0" smtClean="0"/>
              <a:t>熟悉。</a:t>
            </a:r>
            <a:endParaRPr lang="en-US" altLang="zh-TW" dirty="0" smtClean="0"/>
          </a:p>
        </p:txBody>
      </p:sp>
      <p:sp>
        <p:nvSpPr>
          <p:cNvPr id="12" name="文字方塊 11"/>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108</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
        <p:nvSpPr>
          <p:cNvPr id="13" name="文字方塊 12"/>
          <p:cNvSpPr txBox="1"/>
          <p:nvPr/>
        </p:nvSpPr>
        <p:spPr>
          <a:xfrm>
            <a:off x="2970106" y="895633"/>
            <a:ext cx="4745210"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常見的個人電腦作業系統</a:t>
            </a:r>
            <a:r>
              <a:rPr lang="en-US" altLang="zh-TW" sz="2400" dirty="0" smtClean="0">
                <a:solidFill>
                  <a:schemeClr val="accent5">
                    <a:lumMod val="20000"/>
                    <a:lumOff val="80000"/>
                  </a:schemeClr>
                </a:solidFill>
                <a:latin typeface="微軟正黑體" pitchFamily="34" charset="-120"/>
                <a:ea typeface="微軟正黑體" pitchFamily="34" charset="-120"/>
              </a:rPr>
              <a:t>-</a:t>
            </a:r>
            <a:r>
              <a:rPr lang="zh-TW" altLang="en-US" sz="2400" dirty="0" smtClean="0">
                <a:solidFill>
                  <a:schemeClr val="accent5">
                    <a:lumMod val="20000"/>
                    <a:lumOff val="80000"/>
                  </a:schemeClr>
                </a:solidFill>
                <a:latin typeface="微軟正黑體" pitchFamily="34" charset="-120"/>
                <a:ea typeface="微軟正黑體" pitchFamily="34" charset="-120"/>
              </a:rPr>
              <a:t>行動</a:t>
            </a:r>
            <a:r>
              <a:rPr lang="en-US" altLang="zh-TW" sz="2400" dirty="0" smtClean="0">
                <a:solidFill>
                  <a:schemeClr val="accent5">
                    <a:lumMod val="20000"/>
                    <a:lumOff val="80000"/>
                  </a:schemeClr>
                </a:solidFill>
                <a:latin typeface="微軟正黑體" pitchFamily="34" charset="-120"/>
                <a:ea typeface="微軟正黑體" pitchFamily="34" charset="-120"/>
              </a:rPr>
              <a:t>OS</a:t>
            </a:r>
          </a:p>
        </p:txBody>
      </p:sp>
      <p:pic>
        <p:nvPicPr>
          <p:cNvPr id="9218" name="Picture 2"/>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732240" y="3429000"/>
            <a:ext cx="1828800" cy="2952750"/>
          </a:xfrm>
          <a:prstGeom prst="rect">
            <a:avLst/>
          </a:prstGeom>
          <a:noFill/>
          <a:ln w="9525">
            <a:noFill/>
            <a:miter lim="800000"/>
            <a:headEnd/>
            <a:tailEnd/>
          </a:ln>
        </p:spPr>
      </p:pic>
      <p:grpSp>
        <p:nvGrpSpPr>
          <p:cNvPr id="8" name="群組 7"/>
          <p:cNvGrpSpPr/>
          <p:nvPr/>
        </p:nvGrpSpPr>
        <p:grpSpPr>
          <a:xfrm>
            <a:off x="0" y="6065352"/>
            <a:ext cx="6156096" cy="792648"/>
            <a:chOff x="251521" y="2023791"/>
            <a:chExt cx="7227770" cy="933273"/>
          </a:xfrm>
        </p:grpSpPr>
        <p:sp>
          <p:nvSpPr>
            <p:cNvPr id="9" name="矩形 8">
              <a:hlinkClick r:id="rId4"/>
            </p:cNvPr>
            <p:cNvSpPr/>
            <p:nvPr/>
          </p:nvSpPr>
          <p:spPr>
            <a:xfrm>
              <a:off x="731530" y="2363585"/>
              <a:ext cx="6409679" cy="423868"/>
            </a:xfrm>
            <a:prstGeom prst="rect">
              <a:avLst/>
            </a:prstGeom>
          </p:spPr>
          <p:style>
            <a:lnRef idx="3">
              <a:schemeClr val="lt1"/>
            </a:lnRef>
            <a:fillRef idx="1">
              <a:schemeClr val="accent3"/>
            </a:fillRef>
            <a:effectRef idx="1">
              <a:schemeClr val="accent3"/>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影片充電站：</a:t>
              </a:r>
              <a:r>
                <a:rPr lang="en-US" altLang="zh-TW" b="1" dirty="0" smtClean="0">
                  <a:latin typeface="微軟正黑體" pitchFamily="34" charset="-120"/>
                  <a:ea typeface="微軟正黑體" pitchFamily="34" charset="-120"/>
                </a:rPr>
                <a:t>Windows 10 for Phones </a:t>
              </a:r>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6:25</a:t>
              </a:r>
              <a:r>
                <a:rPr lang="zh-TW" altLang="en-US" b="1" dirty="0" smtClean="0">
                  <a:latin typeface="微軟正黑體" pitchFamily="34" charset="-120"/>
                  <a:ea typeface="微軟正黑體" pitchFamily="34" charset="-120"/>
                </a:rPr>
                <a:t>）</a:t>
              </a:r>
            </a:p>
          </p:txBody>
        </p:sp>
        <p:pic>
          <p:nvPicPr>
            <p:cNvPr id="10" name="Picture 4" descr="C:\Documents and Settings\Chen\My Documents\1.pn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1" y="2023791"/>
              <a:ext cx="845340" cy="8477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Documents and Settings\Chen\My Documents\2.png"/>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33951" y="2109328"/>
              <a:ext cx="845340" cy="847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3183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課外補充</a:t>
            </a:r>
            <a:endParaRPr lang="zh-TW" altLang="en-US" dirty="0"/>
          </a:p>
        </p:txBody>
      </p:sp>
      <p:sp>
        <p:nvSpPr>
          <p:cNvPr id="5" name="內容版面配置區 4"/>
          <p:cNvSpPr>
            <a:spLocks noGrp="1"/>
          </p:cNvSpPr>
          <p:nvPr>
            <p:ph idx="1"/>
          </p:nvPr>
        </p:nvSpPr>
        <p:spPr/>
        <p:txBody>
          <a:bodyPr/>
          <a:lstStyle/>
          <a:p>
            <a:r>
              <a:rPr lang="en-US" altLang="zh-TW" b="1" dirty="0" smtClean="0">
                <a:solidFill>
                  <a:srgbClr val="008000"/>
                </a:solidFill>
              </a:rPr>
              <a:t>Google Chrome OS</a:t>
            </a:r>
          </a:p>
          <a:p>
            <a:pPr lvl="1"/>
            <a:r>
              <a:rPr lang="zh-TW" altLang="en-US" dirty="0" smtClean="0"/>
              <a:t>根據</a:t>
            </a:r>
            <a:r>
              <a:rPr lang="en-US" altLang="zh-TW" dirty="0" smtClean="0"/>
              <a:t>NPD Group</a:t>
            </a:r>
            <a:r>
              <a:rPr lang="zh-TW" altLang="en-US" dirty="0" smtClean="0"/>
              <a:t>所發布統計資訊指出，採用</a:t>
            </a:r>
            <a:r>
              <a:rPr lang="en-US" altLang="zh-TW" dirty="0" err="1" smtClean="0"/>
              <a:t>hrome</a:t>
            </a:r>
            <a:r>
              <a:rPr lang="en-US" altLang="zh-TW" dirty="0" smtClean="0"/>
              <a:t> OS</a:t>
            </a:r>
            <a:r>
              <a:rPr lang="zh-TW" altLang="en-US" dirty="0" smtClean="0"/>
              <a:t>的筆記型電腦</a:t>
            </a:r>
            <a:r>
              <a:rPr lang="en-US" altLang="zh-TW" dirty="0" err="1" smtClean="0"/>
              <a:t>ChromeBook</a:t>
            </a:r>
            <a:r>
              <a:rPr lang="zh-TW" altLang="en-US" dirty="0" smtClean="0"/>
              <a:t>已佔美國市場的</a:t>
            </a:r>
            <a:r>
              <a:rPr lang="en-US" altLang="zh-TW" dirty="0" smtClean="0"/>
              <a:t>21%</a:t>
            </a:r>
            <a:r>
              <a:rPr lang="zh-TW" altLang="en-US" dirty="0" smtClean="0"/>
              <a:t>。</a:t>
            </a:r>
            <a:endParaRPr lang="en-US" altLang="zh-TW" dirty="0" smtClean="0"/>
          </a:p>
          <a:p>
            <a:pPr lvl="4"/>
            <a:endParaRPr lang="en-US" altLang="zh-TW" dirty="0" smtClean="0"/>
          </a:p>
          <a:p>
            <a:pPr lvl="1"/>
            <a:r>
              <a:rPr lang="zh-TW" altLang="en-US" dirty="0" smtClean="0"/>
              <a:t>最大的原因：</a:t>
            </a:r>
            <a:r>
              <a:rPr lang="en-US" altLang="zh-TW" dirty="0" err="1" smtClean="0"/>
              <a:t>ChromeBook</a:t>
            </a:r>
            <a:r>
              <a:rPr lang="zh-TW" altLang="en-US" dirty="0" smtClean="0"/>
              <a:t>是以雲端為基礎的筆記型電腦，因此對於硬體成本也大為降低，也提高了消費者的購買意願。</a:t>
            </a:r>
            <a:endParaRPr lang="zh-TW" altLang="en-US" dirty="0"/>
          </a:p>
        </p:txBody>
      </p:sp>
      <p:sp>
        <p:nvSpPr>
          <p:cNvPr id="8" name="文字方塊 7"/>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109</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grpSp>
        <p:nvGrpSpPr>
          <p:cNvPr id="10" name="群組 9"/>
          <p:cNvGrpSpPr/>
          <p:nvPr/>
        </p:nvGrpSpPr>
        <p:grpSpPr>
          <a:xfrm>
            <a:off x="0" y="6092734"/>
            <a:ext cx="5940071" cy="792651"/>
            <a:chOff x="251521" y="2023791"/>
            <a:chExt cx="7040861" cy="933277"/>
          </a:xfrm>
        </p:grpSpPr>
        <p:sp>
          <p:nvSpPr>
            <p:cNvPr id="11" name="矩形 10">
              <a:hlinkClick r:id="rId2"/>
            </p:cNvPr>
            <p:cNvSpPr/>
            <p:nvPr/>
          </p:nvSpPr>
          <p:spPr>
            <a:xfrm>
              <a:off x="731529" y="2363585"/>
              <a:ext cx="6134187" cy="423868"/>
            </a:xfrm>
            <a:prstGeom prst="rect">
              <a:avLst/>
            </a:prstGeom>
          </p:spPr>
          <p:style>
            <a:lnRef idx="3">
              <a:schemeClr val="lt1"/>
            </a:lnRef>
            <a:fillRef idx="1">
              <a:schemeClr val="accent3"/>
            </a:fillRef>
            <a:effectRef idx="1">
              <a:schemeClr val="accent3"/>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影片充電站：</a:t>
              </a:r>
              <a:r>
                <a:rPr lang="en-US" altLang="zh-TW" b="1" dirty="0" err="1" smtClean="0">
                  <a:latin typeface="微軟正黑體" pitchFamily="34" charset="-120"/>
                  <a:ea typeface="微軟正黑體" pitchFamily="34" charset="-120"/>
                </a:rPr>
                <a:t>ChromeBook</a:t>
              </a:r>
              <a:r>
                <a:rPr lang="zh-TW" altLang="en-US" b="1" dirty="0" smtClean="0">
                  <a:latin typeface="微軟正黑體" pitchFamily="34" charset="-120"/>
                  <a:ea typeface="微軟正黑體" pitchFamily="34" charset="-120"/>
                </a:rPr>
                <a:t>介紹影片 （</a:t>
              </a:r>
              <a:r>
                <a:rPr lang="en-US" altLang="zh-TW" b="1" dirty="0" smtClean="0">
                  <a:latin typeface="微軟正黑體" pitchFamily="34" charset="-120"/>
                  <a:ea typeface="微軟正黑體" pitchFamily="34" charset="-120"/>
                </a:rPr>
                <a:t>1:49</a:t>
              </a:r>
              <a:r>
                <a:rPr lang="zh-TW" altLang="en-US" b="1" dirty="0" smtClean="0">
                  <a:latin typeface="微軟正黑體" pitchFamily="34" charset="-120"/>
                  <a:ea typeface="微軟正黑體" pitchFamily="34" charset="-120"/>
                </a:rPr>
                <a:t>）</a:t>
              </a:r>
            </a:p>
          </p:txBody>
        </p:sp>
        <p:pic>
          <p:nvPicPr>
            <p:cNvPr id="12" name="Picture 4" descr="C:\Documents and Settings\Chen\My Documents\1.pn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1" y="2023791"/>
              <a:ext cx="853427" cy="847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Documents and Settings\Chen\My Documents\2.pn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38955" y="2109331"/>
              <a:ext cx="853427" cy="8477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群組 9"/>
          <p:cNvGrpSpPr/>
          <p:nvPr/>
        </p:nvGrpSpPr>
        <p:grpSpPr>
          <a:xfrm>
            <a:off x="0" y="5301208"/>
            <a:ext cx="6199315" cy="792651"/>
            <a:chOff x="251521" y="2023791"/>
            <a:chExt cx="7348146" cy="933277"/>
          </a:xfrm>
        </p:grpSpPr>
        <p:sp>
          <p:nvSpPr>
            <p:cNvPr id="15" name="矩形 10">
              <a:hlinkClick r:id="rId5"/>
            </p:cNvPr>
            <p:cNvSpPr/>
            <p:nvPr/>
          </p:nvSpPr>
          <p:spPr>
            <a:xfrm>
              <a:off x="731529" y="2363585"/>
              <a:ext cx="6304892" cy="423868"/>
            </a:xfrm>
            <a:prstGeom prst="rect">
              <a:avLst/>
            </a:prstGeom>
          </p:spPr>
          <p:style>
            <a:lnRef idx="3">
              <a:schemeClr val="lt1"/>
            </a:lnRef>
            <a:fillRef idx="1">
              <a:schemeClr val="accent3"/>
            </a:fillRef>
            <a:effectRef idx="1">
              <a:schemeClr val="accent3"/>
            </a:effectRef>
            <a:fontRef idx="minor">
              <a:schemeClr val="lt1"/>
            </a:fontRef>
          </p:style>
          <p:txBody>
            <a:bodyPr lIns="252000" r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b="1" dirty="0" smtClean="0">
                  <a:latin typeface="微軟正黑體" pitchFamily="34" charset="-120"/>
                  <a:ea typeface="微軟正黑體" pitchFamily="34" charset="-120"/>
                </a:rPr>
                <a:t>影片充電站：</a:t>
              </a:r>
              <a:r>
                <a:rPr lang="en-US" altLang="zh-TW" b="1" dirty="0" smtClean="0">
                  <a:latin typeface="微軟正黑體" pitchFamily="34" charset="-120"/>
                  <a:ea typeface="微軟正黑體" pitchFamily="34" charset="-120"/>
                </a:rPr>
                <a:t>Google </a:t>
              </a:r>
              <a:r>
                <a:rPr lang="en-US" altLang="zh-TW" b="1" dirty="0" err="1" smtClean="0">
                  <a:latin typeface="微軟正黑體" pitchFamily="34" charset="-120"/>
                  <a:ea typeface="微軟正黑體" pitchFamily="34" charset="-120"/>
                </a:rPr>
                <a:t>Chroms</a:t>
              </a:r>
              <a:r>
                <a:rPr lang="en-US" altLang="zh-TW" b="1" dirty="0" smtClean="0">
                  <a:latin typeface="微軟正黑體" pitchFamily="34" charset="-120"/>
                  <a:ea typeface="微軟正黑體" pitchFamily="34" charset="-120"/>
                </a:rPr>
                <a:t> OS </a:t>
              </a:r>
              <a:r>
                <a:rPr lang="zh-TW" altLang="en-US" b="1" dirty="0" smtClean="0">
                  <a:latin typeface="微軟正黑體" pitchFamily="34" charset="-120"/>
                  <a:ea typeface="微軟正黑體" pitchFamily="34" charset="-120"/>
                </a:rPr>
                <a:t>介紹 （</a:t>
              </a:r>
              <a:r>
                <a:rPr lang="en-US" altLang="zh-TW" b="1" dirty="0" smtClean="0">
                  <a:latin typeface="微軟正黑體" pitchFamily="34" charset="-120"/>
                  <a:ea typeface="微軟正黑體" pitchFamily="34" charset="-120"/>
                </a:rPr>
                <a:t>3:21</a:t>
              </a:r>
              <a:r>
                <a:rPr lang="zh-TW" altLang="en-US" b="1" dirty="0" smtClean="0">
                  <a:latin typeface="微軟正黑體" pitchFamily="34" charset="-120"/>
                  <a:ea typeface="微軟正黑體" pitchFamily="34" charset="-120"/>
                </a:rPr>
                <a:t>）</a:t>
              </a:r>
            </a:p>
          </p:txBody>
        </p:sp>
        <p:pic>
          <p:nvPicPr>
            <p:cNvPr id="16" name="Picture 4" descr="C:\Documents and Settings\Chen\My Documents\1.pn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1" y="2023791"/>
              <a:ext cx="853427" cy="8477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Documents and Settings\Chen\My Documents\2.pn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46240" y="2109331"/>
              <a:ext cx="853427" cy="84773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1"/>
          <p:cNvSpPr txBox="1">
            <a:spLocks/>
          </p:cNvSpPr>
          <p:nvPr/>
        </p:nvSpPr>
        <p:spPr>
          <a:xfrm>
            <a:off x="228600" y="1403874"/>
            <a:ext cx="8686800" cy="4876800"/>
          </a:xfrm>
          <a:prstGeom prst="rect">
            <a:avLst/>
          </a:prstGeom>
        </p:spPr>
        <p:txBody>
          <a:bodyPr/>
          <a:lstStyle>
            <a:lvl1pPr marL="342900" indent="-342900" algn="l" defTabSz="914400" rtl="0" eaLnBrk="1" latinLnBrk="0" hangingPunct="1">
              <a:spcBef>
                <a:spcPct val="20000"/>
              </a:spcBef>
              <a:buFont typeface="Wingdings" pitchFamily="2" charset="2"/>
              <a:buChar char="l"/>
              <a:defRPr sz="3200" b="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b="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600" b="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zh-TW" altLang="en-US" dirty="0" smtClean="0"/>
              <a:t>應用軟體的類型：</a:t>
            </a:r>
            <a:endParaRPr lang="en-US" altLang="zh-TW" dirty="0" smtClean="0"/>
          </a:p>
        </p:txBody>
      </p:sp>
      <p:sp>
        <p:nvSpPr>
          <p:cNvPr id="3" name="標題 2"/>
          <p:cNvSpPr>
            <a:spLocks noGrp="1"/>
          </p:cNvSpPr>
          <p:nvPr>
            <p:ph type="title"/>
          </p:nvPr>
        </p:nvSpPr>
        <p:spPr>
          <a:prstGeom prst="rect">
            <a:avLst/>
          </a:prstGeom>
        </p:spPr>
        <p:txBody>
          <a:bodyPr/>
          <a:lstStyle/>
          <a:p>
            <a:r>
              <a:rPr lang="en-US" altLang="zh-TW" dirty="0" smtClean="0"/>
              <a:t>3-3</a:t>
            </a:r>
            <a:r>
              <a:rPr lang="zh-TW" altLang="en-US" dirty="0" smtClean="0"/>
              <a:t> 應用軟體</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240302035"/>
              </p:ext>
            </p:extLst>
          </p:nvPr>
        </p:nvGraphicFramePr>
        <p:xfrm>
          <a:off x="228600" y="2143116"/>
          <a:ext cx="8685934" cy="4022188"/>
        </p:xfrm>
        <a:graphic>
          <a:graphicData uri="http://schemas.openxmlformats.org/drawingml/2006/table">
            <a:tbl>
              <a:tblPr firstRow="1" bandRow="1">
                <a:tableStyleId>{5A111915-BE36-4E01-A7E5-04B1672EAD32}</a:tableStyleId>
              </a:tblPr>
              <a:tblGrid>
                <a:gridCol w="1304572">
                  <a:extLst>
                    <a:ext uri="{9D8B030D-6E8A-4147-A177-3AD203B41FA5}">
                      <a16:colId xmlns:a16="http://schemas.microsoft.com/office/drawing/2014/main" val="20000"/>
                    </a:ext>
                  </a:extLst>
                </a:gridCol>
                <a:gridCol w="4636422">
                  <a:extLst>
                    <a:ext uri="{9D8B030D-6E8A-4147-A177-3AD203B41FA5}">
                      <a16:colId xmlns:a16="http://schemas.microsoft.com/office/drawing/2014/main" val="20001"/>
                    </a:ext>
                  </a:extLst>
                </a:gridCol>
                <a:gridCol w="2744940">
                  <a:extLst>
                    <a:ext uri="{9D8B030D-6E8A-4147-A177-3AD203B41FA5}">
                      <a16:colId xmlns:a16="http://schemas.microsoft.com/office/drawing/2014/main" val="20002"/>
                    </a:ext>
                  </a:extLst>
                </a:gridCol>
              </a:tblGrid>
              <a:tr h="528166">
                <a:tc>
                  <a:txBody>
                    <a:bodyPr/>
                    <a:lstStyle/>
                    <a:p>
                      <a:pPr algn="ctr"/>
                      <a:r>
                        <a:rPr lang="zh-TW" altLang="en-US" sz="2000" dirty="0" smtClean="0">
                          <a:latin typeface="微軟正黑體" pitchFamily="34" charset="-120"/>
                          <a:ea typeface="微軟正黑體" pitchFamily="34" charset="-120"/>
                        </a:rPr>
                        <a:t>類型</a:t>
                      </a:r>
                      <a:endParaRPr lang="zh-TW" altLang="en-US" sz="2000" b="1" dirty="0">
                        <a:latin typeface="微軟正黑體" pitchFamily="34" charset="-120"/>
                        <a:ea typeface="微軟正黑體" pitchFamily="34" charset="-120"/>
                      </a:endParaRPr>
                    </a:p>
                  </a:txBody>
                  <a:tcPr marL="96632" marR="96632"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說明</a:t>
                      </a:r>
                      <a:endParaRPr lang="zh-TW" altLang="en-US" sz="2000" b="1" dirty="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zh-TW" altLang="en-US" sz="2000" dirty="0" smtClean="0">
                          <a:latin typeface="微軟正黑體" pitchFamily="34" charset="-120"/>
                          <a:ea typeface="微軟正黑體" pitchFamily="34" charset="-120"/>
                        </a:rPr>
                        <a:t>例子</a:t>
                      </a:r>
                      <a:endParaRPr lang="zh-TW" altLang="en-US" sz="2000" b="1" dirty="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747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套裝軟體</a:t>
                      </a:r>
                    </a:p>
                  </a:txBody>
                  <a:tcPr marL="96632" marR="96632"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just"/>
                      <a:r>
                        <a:rPr lang="zh-TW" altLang="en-US" sz="2000" dirty="0" smtClean="0">
                          <a:latin typeface="微軟正黑體" pitchFamily="34" charset="-120"/>
                          <a:ea typeface="微軟正黑體" pitchFamily="34" charset="-120"/>
                        </a:rPr>
                        <a:t>軟體廠商針對一般使用者的需要而開發出的軟體，因為符合大多數人的需求，所以通常會在市面上大量銷售，價格也較平價。</a:t>
                      </a:r>
                      <a:endParaRPr lang="zh-TW" altLang="en-US" sz="2000" b="1" dirty="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177800" indent="-177800">
                        <a:buFont typeface="Arial" pitchFamily="34" charset="0"/>
                        <a:buChar char="•"/>
                      </a:pPr>
                      <a:r>
                        <a:rPr lang="en-US" altLang="zh-TW" sz="2000" dirty="0" smtClean="0">
                          <a:latin typeface="微軟正黑體" pitchFamily="34" charset="-120"/>
                          <a:ea typeface="微軟正黑體" pitchFamily="34" charset="-120"/>
                        </a:rPr>
                        <a:t>Microsoft Office</a:t>
                      </a:r>
                    </a:p>
                    <a:p>
                      <a:pPr marL="177800" indent="-177800">
                        <a:buFont typeface="Arial" pitchFamily="34" charset="0"/>
                        <a:buChar char="•"/>
                      </a:pPr>
                      <a:r>
                        <a:rPr lang="en-US" altLang="zh-TW" sz="2000" dirty="0" smtClean="0">
                          <a:latin typeface="微軟正黑體" pitchFamily="34" charset="-120"/>
                          <a:ea typeface="微軟正黑體" pitchFamily="34" charset="-120"/>
                        </a:rPr>
                        <a:t>Adobe Photoshop</a:t>
                      </a:r>
                    </a:p>
                    <a:p>
                      <a:pPr marL="177800" indent="-177800">
                        <a:buFont typeface="Arial" pitchFamily="34" charset="0"/>
                        <a:buChar char="•"/>
                      </a:pPr>
                      <a:r>
                        <a:rPr lang="en-US" altLang="zh-TW" sz="2000" dirty="0" smtClean="0">
                          <a:latin typeface="微軟正黑體" pitchFamily="34" charset="-120"/>
                          <a:ea typeface="微軟正黑體" pitchFamily="34" charset="-120"/>
                        </a:rPr>
                        <a:t>MSN Messenger</a:t>
                      </a:r>
                      <a:endParaRPr lang="zh-TW" altLang="en-US" sz="2000" b="1" dirty="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747011">
                <a:tc>
                  <a:txBody>
                    <a:bodyPr/>
                    <a:lstStyle/>
                    <a:p>
                      <a:pPr algn="ctr"/>
                      <a:r>
                        <a:rPr lang="zh-TW" altLang="en-US" sz="2000" b="1" dirty="0" smtClean="0">
                          <a:latin typeface="微軟正黑體" pitchFamily="34" charset="-120"/>
                          <a:ea typeface="微軟正黑體" pitchFamily="34" charset="-120"/>
                        </a:rPr>
                        <a:t>客製化</a:t>
                      </a:r>
                      <a:r>
                        <a:rPr lang="en-US" altLang="zh-TW" sz="2000" b="1" dirty="0" smtClean="0">
                          <a:latin typeface="微軟正黑體" pitchFamily="34" charset="-120"/>
                          <a:ea typeface="微軟正黑體" pitchFamily="34" charset="-120"/>
                        </a:rPr>
                        <a:t/>
                      </a:r>
                      <a:br>
                        <a:rPr lang="en-US" altLang="zh-TW" sz="2000" b="1" dirty="0" smtClean="0">
                          <a:latin typeface="微軟正黑體" pitchFamily="34" charset="-120"/>
                          <a:ea typeface="微軟正黑體" pitchFamily="34" charset="-120"/>
                        </a:rPr>
                      </a:br>
                      <a:r>
                        <a:rPr lang="zh-TW" altLang="en-US" sz="2000" b="1" dirty="0" smtClean="0">
                          <a:latin typeface="微軟正黑體" pitchFamily="34" charset="-120"/>
                          <a:ea typeface="微軟正黑體" pitchFamily="34" charset="-120"/>
                        </a:rPr>
                        <a:t>軟體</a:t>
                      </a:r>
                    </a:p>
                  </a:txBody>
                  <a:tcPr marL="96632" marR="96632"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lang="zh-TW" altLang="en-US" sz="2000" dirty="0" smtClean="0">
                          <a:latin typeface="微軟正黑體" pitchFamily="34" charset="-120"/>
                          <a:ea typeface="微軟正黑體" pitchFamily="34" charset="-120"/>
                        </a:rPr>
                        <a:t>公司或私人自行或委託他人開發的專用軟體，而軟體通常會針對公司</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個人</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的特殊需求及狀況量身訂做，所以價位通常會比一般套裝軟體高。</a:t>
                      </a:r>
                      <a:endParaRPr lang="zh-TW" altLang="en-US" sz="2000" b="1" dirty="0" smtClean="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77800" indent="-177800">
                        <a:buFont typeface="Arial" pitchFamily="34" charset="0"/>
                        <a:buChar char="•"/>
                      </a:pPr>
                      <a:r>
                        <a:rPr lang="zh-TW" altLang="en-US" sz="2000" dirty="0" smtClean="0">
                          <a:latin typeface="微軟正黑體" pitchFamily="34" charset="-120"/>
                          <a:ea typeface="微軟正黑體" pitchFamily="34" charset="-120"/>
                        </a:rPr>
                        <a:t>人事薪資系統</a:t>
                      </a:r>
                    </a:p>
                    <a:p>
                      <a:pPr marL="177800" indent="-177800">
                        <a:buFont typeface="Arial" pitchFamily="34" charset="0"/>
                        <a:buChar char="•"/>
                      </a:pPr>
                      <a:r>
                        <a:rPr lang="zh-TW" altLang="en-US" sz="2000" dirty="0" smtClean="0">
                          <a:latin typeface="微軟正黑體" pitchFamily="34" charset="-120"/>
                          <a:ea typeface="微軟正黑體" pitchFamily="34" charset="-120"/>
                        </a:rPr>
                        <a:t>會計系統</a:t>
                      </a:r>
                    </a:p>
                    <a:p>
                      <a:pPr marL="177800" indent="-177800">
                        <a:buFont typeface="Arial" pitchFamily="34" charset="0"/>
                        <a:buChar char="•"/>
                      </a:pPr>
                      <a:r>
                        <a:rPr lang="zh-TW" altLang="en-US" sz="2000" dirty="0" smtClean="0">
                          <a:latin typeface="微軟正黑體" pitchFamily="34" charset="-120"/>
                          <a:ea typeface="微軟正黑體" pitchFamily="34" charset="-120"/>
                        </a:rPr>
                        <a:t>進銷存管理系統</a:t>
                      </a:r>
                      <a:endParaRPr lang="zh-TW" altLang="en-US" sz="2000" b="1" dirty="0" smtClean="0">
                        <a:latin typeface="微軟正黑體" pitchFamily="34" charset="-120"/>
                        <a:ea typeface="微軟正黑體" pitchFamily="34" charset="-120"/>
                      </a:endParaRPr>
                    </a:p>
                  </a:txBody>
                  <a:tcPr marL="96632" marR="96632"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文字方塊 10"/>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121</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80937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sp>
        <p:nvSpPr>
          <p:cNvPr id="3" name="內容版面配置區 2"/>
          <p:cNvSpPr>
            <a:spLocks noGrp="1"/>
          </p:cNvSpPr>
          <p:nvPr>
            <p:ph idx="1"/>
          </p:nvPr>
        </p:nvSpPr>
        <p:spPr>
          <a:prstGeom prst="rect">
            <a:avLst/>
          </a:prstGeom>
        </p:spPr>
        <p:txBody>
          <a:bodyPr>
            <a:normAutofit/>
          </a:bodyPr>
          <a:lstStyle/>
          <a:p>
            <a:pPr lvl="1"/>
            <a:r>
              <a:rPr lang="en-US" altLang="zh-TW" b="1" dirty="0" smtClean="0">
                <a:solidFill>
                  <a:srgbClr val="C00000"/>
                </a:solidFill>
              </a:rPr>
              <a:t>ASCII</a:t>
            </a:r>
            <a:r>
              <a:rPr lang="zh-TW" altLang="en-US" b="1" dirty="0">
                <a:solidFill>
                  <a:srgbClr val="C00000"/>
                </a:solidFill>
              </a:rPr>
              <a:t>碼</a:t>
            </a:r>
            <a:endParaRPr lang="en-US" altLang="zh-TW" b="1" dirty="0" smtClean="0">
              <a:solidFill>
                <a:srgbClr val="C00000"/>
              </a:solidFill>
            </a:endParaRPr>
          </a:p>
          <a:p>
            <a:pPr lvl="2">
              <a:lnSpc>
                <a:spcPct val="150000"/>
              </a:lnSpc>
            </a:pPr>
            <a:r>
              <a:rPr lang="zh-TW" altLang="en-US" dirty="0" smtClean="0"/>
              <a:t>今日</a:t>
            </a:r>
            <a:r>
              <a:rPr lang="zh-TW" altLang="en-US" dirty="0"/>
              <a:t>使用最普及</a:t>
            </a:r>
            <a:r>
              <a:rPr lang="zh-TW" altLang="en-US" dirty="0" smtClean="0"/>
              <a:t>的文字編碼標準。</a:t>
            </a:r>
            <a:endParaRPr lang="en-US" altLang="zh-TW" dirty="0" smtClean="0"/>
          </a:p>
          <a:p>
            <a:pPr lvl="2">
              <a:lnSpc>
                <a:spcPct val="150000"/>
              </a:lnSpc>
            </a:pPr>
            <a:r>
              <a:rPr lang="zh-TW" altLang="en-US" dirty="0" smtClean="0"/>
              <a:t>早期</a:t>
            </a:r>
            <a:r>
              <a:rPr lang="zh-TW" altLang="en-US" dirty="0"/>
              <a:t>使用</a:t>
            </a:r>
            <a:r>
              <a:rPr lang="en-US" altLang="zh-TW" dirty="0" smtClean="0"/>
              <a:t>7</a:t>
            </a:r>
            <a:r>
              <a:rPr lang="zh-TW" altLang="en-US" dirty="0" smtClean="0"/>
              <a:t>位元編碼。</a:t>
            </a:r>
            <a:endParaRPr lang="en-US" altLang="zh-TW" dirty="0" smtClean="0"/>
          </a:p>
          <a:p>
            <a:pPr lvl="2">
              <a:lnSpc>
                <a:spcPct val="150000"/>
              </a:lnSpc>
            </a:pPr>
            <a:r>
              <a:rPr lang="zh-TW" altLang="en-US" dirty="0" smtClean="0"/>
              <a:t>後期則</a:t>
            </a:r>
            <a:r>
              <a:rPr lang="zh-TW" altLang="en-US" dirty="0"/>
              <a:t>為了相容性改為使用</a:t>
            </a:r>
            <a:r>
              <a:rPr lang="en-US" altLang="zh-TW" dirty="0" smtClean="0">
                <a:solidFill>
                  <a:srgbClr val="FF0000"/>
                </a:solidFill>
              </a:rPr>
              <a:t>8</a:t>
            </a:r>
            <a:r>
              <a:rPr lang="zh-TW" altLang="en-US" dirty="0" smtClean="0">
                <a:solidFill>
                  <a:srgbClr val="FF0000"/>
                </a:solidFill>
              </a:rPr>
              <a:t>個位</a:t>
            </a:r>
            <a:r>
              <a:rPr lang="zh-TW" altLang="en-US" dirty="0">
                <a:solidFill>
                  <a:srgbClr val="FF0000"/>
                </a:solidFill>
              </a:rPr>
              <a:t>元</a:t>
            </a:r>
            <a:r>
              <a:rPr lang="zh-TW" altLang="en-US" dirty="0"/>
              <a:t>編碼，因此</a:t>
            </a:r>
            <a:r>
              <a:rPr lang="zh-TW" altLang="en-US" dirty="0" smtClean="0"/>
              <a:t>可產生</a:t>
            </a:r>
            <a:r>
              <a:rPr lang="en-US" altLang="zh-TW" dirty="0"/>
              <a:t>2</a:t>
            </a:r>
            <a:r>
              <a:rPr lang="en-US" altLang="zh-TW" baseline="30000" dirty="0"/>
              <a:t>8</a:t>
            </a:r>
            <a:r>
              <a:rPr lang="en-US" altLang="zh-TW" dirty="0"/>
              <a:t> </a:t>
            </a:r>
            <a:r>
              <a:rPr lang="zh-TW" altLang="en-US" dirty="0"/>
              <a:t>＝ </a:t>
            </a:r>
            <a:r>
              <a:rPr lang="en-US" altLang="zh-TW" dirty="0"/>
              <a:t>256 </a:t>
            </a:r>
            <a:r>
              <a:rPr lang="zh-TW" altLang="en-US" dirty="0"/>
              <a:t>種</a:t>
            </a:r>
            <a:r>
              <a:rPr lang="zh-TW" altLang="en-US" dirty="0" smtClean="0"/>
              <a:t>組合。</a:t>
            </a:r>
            <a:endParaRPr lang="zh-TW" altLang="en-US" dirty="0"/>
          </a:p>
        </p:txBody>
      </p:sp>
      <p:sp>
        <p:nvSpPr>
          <p:cNvPr id="9" name="文字方塊 8"/>
          <p:cNvSpPr txBox="1"/>
          <p:nvPr/>
        </p:nvSpPr>
        <p:spPr>
          <a:xfrm>
            <a:off x="6299507" y="895633"/>
            <a:ext cx="141577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文字編碼</a:t>
            </a:r>
            <a:endParaRPr lang="zh-TW" altLang="en-US" sz="2400" dirty="0">
              <a:solidFill>
                <a:schemeClr val="accent5">
                  <a:lumMod val="20000"/>
                  <a:lumOff val="80000"/>
                </a:schemeClr>
              </a:solidFill>
              <a:latin typeface="微軟正黑體" pitchFamily="34" charset="-120"/>
              <a:ea typeface="微軟正黑體" pitchFamily="34" charset="-120"/>
            </a:endParaRPr>
          </a:p>
        </p:txBody>
      </p:sp>
      <p:sp>
        <p:nvSpPr>
          <p:cNvPr id="10" name="文字方塊 9"/>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84</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413456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期末考試時間：</a:t>
            </a:r>
            <a:r>
              <a:rPr lang="en-US" altLang="zh-TW" dirty="0" smtClean="0"/>
              <a:t>1</a:t>
            </a:r>
            <a:r>
              <a:rPr lang="zh-TW" altLang="en-US" dirty="0" smtClean="0"/>
              <a:t>月</a:t>
            </a:r>
            <a:r>
              <a:rPr lang="en-US" altLang="zh-TW" dirty="0" smtClean="0"/>
              <a:t>8</a:t>
            </a:r>
            <a:r>
              <a:rPr lang="zh-TW" altLang="en-US" dirty="0" smtClean="0"/>
              <a:t>日該週上課時間</a:t>
            </a:r>
            <a:endParaRPr lang="en-US" altLang="zh-TW" dirty="0" smtClean="0"/>
          </a:p>
          <a:p>
            <a:r>
              <a:rPr lang="zh-TW" altLang="en-US" smtClean="0"/>
              <a:t>參考檔案連結：</a:t>
            </a:r>
            <a:endParaRPr lang="zh-TW" altLang="en-US"/>
          </a:p>
        </p:txBody>
      </p:sp>
    </p:spTree>
    <p:extLst>
      <p:ext uri="{BB962C8B-B14F-4D97-AF65-F5344CB8AC3E}">
        <p14:creationId xmlns:p14="http://schemas.microsoft.com/office/powerpoint/2010/main" val="184736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lstStyle/>
          <a:p>
            <a:r>
              <a:rPr lang="en-US" altLang="zh-TW" dirty="0" smtClean="0"/>
              <a:t>3-1.1</a:t>
            </a:r>
            <a:r>
              <a:rPr lang="zh-TW" altLang="en-US" dirty="0" smtClean="0"/>
              <a:t> 資料</a:t>
            </a:r>
            <a:r>
              <a:rPr lang="zh-TW" altLang="en-US" dirty="0"/>
              <a:t>數位化</a:t>
            </a:r>
          </a:p>
        </p:txBody>
      </p:sp>
      <p:sp>
        <p:nvSpPr>
          <p:cNvPr id="3" name="內容版面配置區 2"/>
          <p:cNvSpPr>
            <a:spLocks noGrp="1"/>
          </p:cNvSpPr>
          <p:nvPr>
            <p:ph idx="1"/>
          </p:nvPr>
        </p:nvSpPr>
        <p:spPr>
          <a:prstGeom prst="rect">
            <a:avLst/>
          </a:prstGeom>
        </p:spPr>
        <p:txBody>
          <a:bodyPr>
            <a:normAutofit/>
          </a:bodyPr>
          <a:lstStyle/>
          <a:p>
            <a:r>
              <a:rPr lang="en-US" altLang="zh-TW" dirty="0" smtClean="0"/>
              <a:t>ASCII</a:t>
            </a:r>
            <a:r>
              <a:rPr lang="zh-TW" altLang="en-US" dirty="0" smtClean="0"/>
              <a:t>碼表：</a:t>
            </a:r>
            <a:endParaRPr lang="en-US" altLang="zh-TW" dirty="0" smtClean="0"/>
          </a:p>
        </p:txBody>
      </p:sp>
      <p:sp>
        <p:nvSpPr>
          <p:cNvPr id="9" name="文字方塊 8"/>
          <p:cNvSpPr txBox="1"/>
          <p:nvPr/>
        </p:nvSpPr>
        <p:spPr>
          <a:xfrm>
            <a:off x="6299504" y="895633"/>
            <a:ext cx="1415772" cy="461665"/>
          </a:xfrm>
          <a:prstGeom prst="rect">
            <a:avLst/>
          </a:prstGeom>
          <a:noFill/>
        </p:spPr>
        <p:txBody>
          <a:bodyPr wrap="none" rtlCol="0">
            <a:spAutoFit/>
          </a:bodyPr>
          <a:lstStyle/>
          <a:p>
            <a:pPr algn="r"/>
            <a:r>
              <a:rPr lang="zh-TW" altLang="en-US" sz="2400" dirty="0" smtClean="0">
                <a:solidFill>
                  <a:schemeClr val="accent5">
                    <a:lumMod val="20000"/>
                    <a:lumOff val="80000"/>
                  </a:schemeClr>
                </a:solidFill>
                <a:latin typeface="微軟正黑體" pitchFamily="34" charset="-120"/>
                <a:ea typeface="微軟正黑體" pitchFamily="34" charset="-120"/>
              </a:rPr>
              <a:t>文字編碼</a:t>
            </a:r>
            <a:endParaRPr lang="zh-TW" altLang="en-US" sz="2400" dirty="0">
              <a:solidFill>
                <a:schemeClr val="accent5">
                  <a:lumMod val="20000"/>
                  <a:lumOff val="80000"/>
                </a:schemeClr>
              </a:solidFill>
              <a:latin typeface="微軟正黑體" pitchFamily="34" charset="-120"/>
              <a:ea typeface="微軟正黑體" pitchFamily="34" charset="-120"/>
            </a:endParaRPr>
          </a:p>
        </p:txBody>
      </p:sp>
      <p:sp>
        <p:nvSpPr>
          <p:cNvPr id="10" name="文字方塊 9"/>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5">
                    <a:lumMod val="40000"/>
                    <a:lumOff val="60000"/>
                  </a:schemeClr>
                </a:solidFill>
                <a:latin typeface="微軟正黑體" pitchFamily="34" charset="-120"/>
                <a:ea typeface="微軟正黑體" pitchFamily="34" charset="-120"/>
              </a:rPr>
              <a:t>課本第</a:t>
            </a:r>
            <a:r>
              <a:rPr lang="en-US" altLang="zh-TW" b="1" dirty="0" smtClean="0">
                <a:solidFill>
                  <a:schemeClr val="accent5">
                    <a:lumMod val="40000"/>
                    <a:lumOff val="60000"/>
                  </a:schemeClr>
                </a:solidFill>
                <a:latin typeface="微軟正黑體" pitchFamily="34" charset="-120"/>
                <a:ea typeface="微軟正黑體" pitchFamily="34" charset="-120"/>
              </a:rPr>
              <a:t>85</a:t>
            </a:r>
            <a:r>
              <a:rPr lang="zh-TW" altLang="en-US" b="1" dirty="0" smtClean="0">
                <a:solidFill>
                  <a:schemeClr val="accent5">
                    <a:lumMod val="40000"/>
                    <a:lumOff val="60000"/>
                  </a:schemeClr>
                </a:solidFill>
                <a:latin typeface="微軟正黑體" pitchFamily="34" charset="-120"/>
                <a:ea typeface="微軟正黑體" pitchFamily="34" charset="-120"/>
              </a:rPr>
              <a:t>頁</a:t>
            </a:r>
            <a:endParaRPr lang="zh-TW" altLang="en-US" b="1" dirty="0">
              <a:solidFill>
                <a:schemeClr val="accent5">
                  <a:lumMod val="40000"/>
                  <a:lumOff val="60000"/>
                </a:schemeClr>
              </a:solidFill>
              <a:latin typeface="微軟正黑體" pitchFamily="34" charset="-120"/>
              <a:ea typeface="微軟正黑體" pitchFamily="34" charset="-120"/>
            </a:endParaRPr>
          </a:p>
        </p:txBody>
      </p:sp>
      <p:graphicFrame>
        <p:nvGraphicFramePr>
          <p:cNvPr id="6" name="表格 5"/>
          <p:cNvGraphicFramePr>
            <a:graphicFrameLocks noGrp="1"/>
          </p:cNvGraphicFramePr>
          <p:nvPr/>
        </p:nvGraphicFramePr>
        <p:xfrm>
          <a:off x="1000100" y="2014558"/>
          <a:ext cx="7372768" cy="4294765"/>
        </p:xfrm>
        <a:graphic>
          <a:graphicData uri="http://schemas.openxmlformats.org/drawingml/2006/table">
            <a:tbl>
              <a:tblPr firstRow="1" bandRow="1">
                <a:tableStyleId>{5A111915-BE36-4E01-A7E5-04B1672EAD32}</a:tableStyleId>
              </a:tblPr>
              <a:tblGrid>
                <a:gridCol w="864000">
                  <a:extLst>
                    <a:ext uri="{9D8B030D-6E8A-4147-A177-3AD203B41FA5}">
                      <a16:colId xmlns:a16="http://schemas.microsoft.com/office/drawing/2014/main" val="20000"/>
                    </a:ext>
                  </a:extLst>
                </a:gridCol>
                <a:gridCol w="727368">
                  <a:extLst>
                    <a:ext uri="{9D8B030D-6E8A-4147-A177-3AD203B41FA5}">
                      <a16:colId xmlns:a16="http://schemas.microsoft.com/office/drawing/2014/main" val="20001"/>
                    </a:ext>
                  </a:extLst>
                </a:gridCol>
                <a:gridCol w="727368">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864000">
                  <a:extLst>
                    <a:ext uri="{9D8B030D-6E8A-4147-A177-3AD203B41FA5}">
                      <a16:colId xmlns:a16="http://schemas.microsoft.com/office/drawing/2014/main" val="20004"/>
                    </a:ext>
                  </a:extLst>
                </a:gridCol>
                <a:gridCol w="727368">
                  <a:extLst>
                    <a:ext uri="{9D8B030D-6E8A-4147-A177-3AD203B41FA5}">
                      <a16:colId xmlns:a16="http://schemas.microsoft.com/office/drawing/2014/main" val="20005"/>
                    </a:ext>
                  </a:extLst>
                </a:gridCol>
                <a:gridCol w="727368">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864000">
                  <a:extLst>
                    <a:ext uri="{9D8B030D-6E8A-4147-A177-3AD203B41FA5}">
                      <a16:colId xmlns:a16="http://schemas.microsoft.com/office/drawing/2014/main" val="20008"/>
                    </a:ext>
                  </a:extLst>
                </a:gridCol>
                <a:gridCol w="727368">
                  <a:extLst>
                    <a:ext uri="{9D8B030D-6E8A-4147-A177-3AD203B41FA5}">
                      <a16:colId xmlns:a16="http://schemas.microsoft.com/office/drawing/2014/main" val="20009"/>
                    </a:ext>
                  </a:extLst>
                </a:gridCol>
                <a:gridCol w="727368">
                  <a:extLst>
                    <a:ext uri="{9D8B030D-6E8A-4147-A177-3AD203B41FA5}">
                      <a16:colId xmlns:a16="http://schemas.microsoft.com/office/drawing/2014/main" val="20010"/>
                    </a:ext>
                  </a:extLst>
                </a:gridCol>
              </a:tblGrid>
              <a:tr h="390920">
                <a:tc>
                  <a:txBody>
                    <a:bodyPr/>
                    <a:lstStyle/>
                    <a:p>
                      <a:pPr algn="ctr"/>
                      <a:r>
                        <a:rPr lang="zh-TW" altLang="en-US" dirty="0" smtClean="0">
                          <a:latin typeface="微軟正黑體" pitchFamily="34" charset="-120"/>
                          <a:ea typeface="微軟正黑體" pitchFamily="34" charset="-120"/>
                        </a:rPr>
                        <a:t>符號</a:t>
                      </a: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Dec.</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Hex.</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dirty="0" smtClean="0">
                          <a:latin typeface="微軟正黑體" pitchFamily="34" charset="-120"/>
                          <a:ea typeface="微軟正黑體" pitchFamily="34" charset="-120"/>
                        </a:rPr>
                        <a:t>符號</a:t>
                      </a: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Dec.</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Hex.</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dirty="0" smtClean="0">
                          <a:latin typeface="微軟正黑體" pitchFamily="34" charset="-120"/>
                          <a:ea typeface="微軟正黑體" pitchFamily="34" charset="-120"/>
                        </a:rPr>
                        <a:t>符號</a:t>
                      </a: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Dec.</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Hex.</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0920">
                <a:tc>
                  <a:txBody>
                    <a:bodyPr/>
                    <a:lstStyle/>
                    <a:p>
                      <a:pPr algn="ctr"/>
                      <a:r>
                        <a:rPr lang="en-US" altLang="zh-TW" b="1" dirty="0" smtClean="0">
                          <a:latin typeface="微軟正黑體" pitchFamily="34" charset="-120"/>
                          <a:ea typeface="微軟正黑體" pitchFamily="34" charset="-120"/>
                        </a:rPr>
                        <a:t>Space</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32</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20</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8</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56</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38</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zh-TW" altLang="en-US" dirty="0"/>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zh-TW" altLang="en-US" dirty="0"/>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39092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pPr algn="ct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pPr algn="ct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9</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57</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39</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a</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97</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61</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0920">
                <a:tc>
                  <a:txBody>
                    <a:bodyPr/>
                    <a:lstStyle/>
                    <a:p>
                      <a:pPr algn="ctr"/>
                      <a:r>
                        <a:rPr lang="en-US" altLang="zh-TW" b="1" dirty="0" smtClean="0">
                          <a:latin typeface="微軟正黑體" pitchFamily="34" charset="-120"/>
                          <a:ea typeface="微軟正黑體" pitchFamily="34" charset="-120"/>
                        </a:rPr>
                        <a:t>0</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48</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30</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pPr algn="ct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pPr algn="ct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b</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98</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62</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85565">
                <a:tc>
                  <a:txBody>
                    <a:bodyPr/>
                    <a:lstStyle/>
                    <a:p>
                      <a:pPr algn="ctr"/>
                      <a:r>
                        <a:rPr lang="en-US" altLang="zh-TW" b="1" dirty="0" smtClean="0">
                          <a:latin typeface="微軟正黑體" pitchFamily="34" charset="-120"/>
                          <a:ea typeface="微軟正黑體" pitchFamily="34" charset="-120"/>
                        </a:rPr>
                        <a:t>1</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49</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31</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A</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65</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41</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c</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99</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63</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0920">
                <a:tc>
                  <a:txBody>
                    <a:bodyPr/>
                    <a:lstStyle/>
                    <a:p>
                      <a:pPr algn="ctr"/>
                      <a:r>
                        <a:rPr lang="en-US" altLang="zh-TW" b="1" dirty="0" smtClean="0">
                          <a:latin typeface="微軟正黑體" pitchFamily="34" charset="-120"/>
                          <a:ea typeface="微軟正黑體" pitchFamily="34" charset="-120"/>
                        </a:rPr>
                        <a:t>2</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50</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32</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B</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66</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42</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zh-TW" altLang="en-US">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90920">
                <a:tc>
                  <a:txBody>
                    <a:bodyPr/>
                    <a:lstStyle/>
                    <a:p>
                      <a:pPr algn="ctr"/>
                      <a:r>
                        <a:rPr lang="en-US" altLang="zh-TW" b="1" dirty="0" smtClean="0">
                          <a:latin typeface="微軟正黑體" pitchFamily="34" charset="-120"/>
                          <a:ea typeface="微軟正黑體" pitchFamily="34" charset="-120"/>
                        </a:rPr>
                        <a:t>3</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51</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33</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C</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67</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43</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x</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120</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78</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90920">
                <a:tc>
                  <a:txBody>
                    <a:bodyPr/>
                    <a:lstStyle/>
                    <a:p>
                      <a:pPr algn="ctr"/>
                      <a:r>
                        <a:rPr lang="en-US" altLang="zh-TW" b="1" dirty="0" smtClean="0">
                          <a:latin typeface="微軟正黑體" pitchFamily="34" charset="-120"/>
                          <a:ea typeface="微軟正黑體" pitchFamily="34" charset="-120"/>
                        </a:rPr>
                        <a:t>4</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52</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34</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微軟正黑體" pitchFamily="34" charset="-120"/>
                          <a:ea typeface="微軟正黑體" pitchFamily="34" charset="-120"/>
                        </a:rPr>
                        <a:t>………</a:t>
                      </a:r>
                      <a:endParaRPr lang="zh-TW" altLang="en-US" dirty="0" smtClean="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zh-TW" altLang="en-US"/>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zh-TW" altLang="en-US" dirty="0"/>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y</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121</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79</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90920">
                <a:tc>
                  <a:txBody>
                    <a:bodyPr/>
                    <a:lstStyle/>
                    <a:p>
                      <a:pPr algn="ctr"/>
                      <a:r>
                        <a:rPr lang="en-US" altLang="zh-TW" b="1" dirty="0" smtClean="0">
                          <a:latin typeface="微軟正黑體" pitchFamily="34" charset="-120"/>
                          <a:ea typeface="微軟正黑體" pitchFamily="34" charset="-120"/>
                        </a:rPr>
                        <a:t>5</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53</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35</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X</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88</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58</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z</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122</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7A</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90920">
                <a:tc>
                  <a:txBody>
                    <a:bodyPr/>
                    <a:lstStyle/>
                    <a:p>
                      <a:pPr algn="ctr"/>
                      <a:r>
                        <a:rPr lang="en-US" altLang="zh-TW" b="1" dirty="0" smtClean="0">
                          <a:latin typeface="微軟正黑體" pitchFamily="34" charset="-120"/>
                          <a:ea typeface="微軟正黑體" pitchFamily="34" charset="-120"/>
                        </a:rPr>
                        <a:t>6</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54</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36</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Y</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89</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59</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pPr algn="ct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pPr algn="ct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390920">
                <a:tc>
                  <a:txBody>
                    <a:bodyPr/>
                    <a:lstStyle/>
                    <a:p>
                      <a:pPr algn="ctr"/>
                      <a:r>
                        <a:rPr lang="en-US" altLang="zh-TW" b="1" dirty="0" smtClean="0">
                          <a:latin typeface="微軟正黑體" pitchFamily="34" charset="-120"/>
                          <a:ea typeface="微軟正黑體" pitchFamily="34" charset="-120"/>
                        </a:rPr>
                        <a:t>7</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55</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37</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Z</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90</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5A</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zh-TW" altLang="en-US"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b="1" dirty="0" smtClean="0">
                          <a:latin typeface="微軟正黑體" pitchFamily="34" charset="-120"/>
                          <a:ea typeface="微軟正黑體" pitchFamily="34" charset="-120"/>
                        </a:rPr>
                        <a:t>Del</a:t>
                      </a:r>
                      <a:endParaRPr lang="zh-TW" altLang="en-US" b="1" dirty="0">
                        <a:latin typeface="微軟正黑體" pitchFamily="34" charset="-120"/>
                        <a:ea typeface="微軟正黑體" pitchFamily="34" charset="-120"/>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127</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TW" dirty="0" smtClean="0">
                          <a:latin typeface="微軟正黑體" pitchFamily="34" charset="-120"/>
                          <a:ea typeface="微軟正黑體" pitchFamily="34" charset="-120"/>
                        </a:rPr>
                        <a:t>7F</a:t>
                      </a:r>
                      <a:endParaRPr lang="zh-TW" altLang="en-US" dirty="0">
                        <a:latin typeface="微軟正黑體" pitchFamily="34" charset="-120"/>
                        <a:ea typeface="微軟正黑體" pitchFamily="34" charset="-120"/>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TextBox 3"/>
          <p:cNvSpPr txBox="1"/>
          <p:nvPr/>
        </p:nvSpPr>
        <p:spPr>
          <a:xfrm>
            <a:off x="996015" y="6433591"/>
            <a:ext cx="3215945" cy="307777"/>
          </a:xfrm>
          <a:prstGeom prst="rect">
            <a:avLst/>
          </a:prstGeom>
          <a:noFill/>
        </p:spPr>
        <p:txBody>
          <a:bodyPr wrap="none" rtlCol="0">
            <a:spAutoFit/>
          </a:bodyPr>
          <a:lstStyle/>
          <a:p>
            <a:r>
              <a:rPr lang="en-US" altLang="zh-TW" sz="1400" dirty="0" smtClean="0">
                <a:latin typeface="微軟正黑體" panose="020B0604030504040204" pitchFamily="34" charset="-120"/>
                <a:ea typeface="微軟正黑體" panose="020B0604030504040204" pitchFamily="34" charset="-120"/>
              </a:rPr>
              <a:t>Dec </a:t>
            </a:r>
            <a:r>
              <a:rPr lang="zh-TW" altLang="en-US" sz="1400" dirty="0" smtClean="0">
                <a:latin typeface="微軟正黑體" panose="020B0604030504040204" pitchFamily="34" charset="-120"/>
                <a:ea typeface="微軟正黑體" panose="020B0604030504040204" pitchFamily="34" charset="-120"/>
              </a:rPr>
              <a:t>表示十進位，</a:t>
            </a:r>
            <a:r>
              <a:rPr lang="en-US" altLang="zh-TW" sz="1400" dirty="0" smtClean="0">
                <a:latin typeface="微軟正黑體" panose="020B0604030504040204" pitchFamily="34" charset="-120"/>
                <a:ea typeface="微軟正黑體" panose="020B0604030504040204" pitchFamily="34" charset="-120"/>
              </a:rPr>
              <a:t>Hex</a:t>
            </a:r>
            <a:r>
              <a:rPr lang="zh-TW" altLang="en-US" sz="1400" dirty="0" smtClean="0">
                <a:latin typeface="微軟正黑體" panose="020B0604030504040204" pitchFamily="34" charset="-120"/>
                <a:ea typeface="微軟正黑體" panose="020B0604030504040204" pitchFamily="34" charset="-120"/>
              </a:rPr>
              <a:t>表示十六進位。</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3456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課外補充</a:t>
            </a:r>
            <a:endParaRPr lang="zh-TW" altLang="en-US" dirty="0"/>
          </a:p>
        </p:txBody>
      </p:sp>
      <p:sp>
        <p:nvSpPr>
          <p:cNvPr id="5" name="內容版面配置區 4"/>
          <p:cNvSpPr>
            <a:spLocks noGrp="1"/>
          </p:cNvSpPr>
          <p:nvPr>
            <p:ph idx="1"/>
          </p:nvPr>
        </p:nvSpPr>
        <p:spPr/>
        <p:txBody>
          <a:bodyPr/>
          <a:lstStyle/>
          <a:p>
            <a:r>
              <a:rPr lang="en-US" altLang="zh-TW" b="1" dirty="0" smtClean="0">
                <a:solidFill>
                  <a:srgbClr val="008000"/>
                </a:solidFill>
              </a:rPr>
              <a:t>ASCII </a:t>
            </a:r>
            <a:r>
              <a:rPr lang="zh-TW" altLang="en-US" b="1" dirty="0" smtClean="0">
                <a:solidFill>
                  <a:srgbClr val="008000"/>
                </a:solidFill>
              </a:rPr>
              <a:t>碼的故事</a:t>
            </a:r>
            <a:endParaRPr lang="en-US" altLang="zh-TW" b="1" dirty="0" smtClean="0">
              <a:solidFill>
                <a:srgbClr val="008000"/>
              </a:solidFill>
            </a:endParaRPr>
          </a:p>
          <a:p>
            <a:pPr lvl="1"/>
            <a:r>
              <a:rPr lang="zh-TW" altLang="en-US" dirty="0" smtClean="0"/>
              <a:t>在有</a:t>
            </a:r>
            <a:r>
              <a:rPr lang="en-US" altLang="zh-TW" dirty="0" smtClean="0"/>
              <a:t>ASCII </a:t>
            </a:r>
            <a:r>
              <a:rPr lang="zh-TW" altLang="en-US" dirty="0" smtClean="0"/>
              <a:t>碼之前，光是英文字母與數字符號的編碼就有</a:t>
            </a:r>
            <a:r>
              <a:rPr lang="en-US" altLang="zh-TW" dirty="0" smtClean="0"/>
              <a:t>60 </a:t>
            </a:r>
            <a:r>
              <a:rPr lang="zh-TW" altLang="en-US" dirty="0" smtClean="0"/>
              <a:t>多種，電腦間的資料傳輸非常不便。</a:t>
            </a:r>
          </a:p>
          <a:p>
            <a:pPr lvl="2"/>
            <a:r>
              <a:rPr lang="zh-TW" altLang="en-US" dirty="0" smtClean="0"/>
              <a:t>以同樣是英文字母</a:t>
            </a:r>
            <a:r>
              <a:rPr lang="en-US" altLang="zh-TW" dirty="0" smtClean="0"/>
              <a:t>A</a:t>
            </a:r>
            <a:r>
              <a:rPr lang="zh-TW" altLang="en-US" dirty="0" smtClean="0"/>
              <a:t>為例：</a:t>
            </a:r>
            <a:br>
              <a:rPr lang="zh-TW" altLang="en-US" dirty="0" smtClean="0"/>
            </a:br>
            <a:r>
              <a:rPr lang="zh-TW" altLang="en-US" dirty="0" smtClean="0"/>
              <a:t>美國</a:t>
            </a:r>
            <a:r>
              <a:rPr lang="en-US" altLang="zh-TW" dirty="0" smtClean="0"/>
              <a:t>IBM</a:t>
            </a:r>
            <a:r>
              <a:rPr lang="zh-TW" altLang="en-US" dirty="0" smtClean="0"/>
              <a:t>公司的</a:t>
            </a:r>
            <a:r>
              <a:rPr lang="en-US" altLang="zh-TW" dirty="0" smtClean="0"/>
              <a:t>BCD</a:t>
            </a:r>
            <a:r>
              <a:rPr lang="zh-TW" altLang="en-US" dirty="0" smtClean="0"/>
              <a:t>編碼是「</a:t>
            </a:r>
            <a:r>
              <a:rPr lang="en-US" altLang="zh-TW" dirty="0" smtClean="0"/>
              <a:t>011001</a:t>
            </a:r>
            <a:r>
              <a:rPr lang="zh-TW" altLang="en-US" dirty="0" smtClean="0"/>
              <a:t>」</a:t>
            </a:r>
            <a:br>
              <a:rPr lang="zh-TW" altLang="en-US" dirty="0" smtClean="0"/>
            </a:br>
            <a:r>
              <a:rPr lang="zh-TW" altLang="en-US" dirty="0" smtClean="0"/>
              <a:t>歐洲電腦製造協會的</a:t>
            </a:r>
            <a:r>
              <a:rPr lang="en-US" altLang="zh-TW" dirty="0" smtClean="0"/>
              <a:t>DEC</a:t>
            </a:r>
            <a:r>
              <a:rPr lang="zh-TW" altLang="en-US" dirty="0" smtClean="0"/>
              <a:t>編碼是「</a:t>
            </a:r>
            <a:r>
              <a:rPr lang="en-US" altLang="zh-TW" dirty="0" smtClean="0"/>
              <a:t>010001</a:t>
            </a:r>
            <a:r>
              <a:rPr lang="zh-TW" altLang="en-US" dirty="0" smtClean="0"/>
              <a:t>」</a:t>
            </a:r>
            <a:br>
              <a:rPr lang="zh-TW" altLang="en-US" dirty="0" smtClean="0"/>
            </a:br>
            <a:r>
              <a:rPr lang="zh-TW" altLang="en-US" dirty="0" smtClean="0"/>
              <a:t>蘇聯的</a:t>
            </a:r>
            <a:r>
              <a:rPr lang="en-US" altLang="zh-TW" dirty="0" smtClean="0"/>
              <a:t>GOST</a:t>
            </a:r>
            <a:r>
              <a:rPr lang="zh-TW" altLang="en-US" dirty="0" smtClean="0"/>
              <a:t>編碼則是「</a:t>
            </a:r>
            <a:r>
              <a:rPr lang="en-US" altLang="zh-TW" dirty="0" smtClean="0"/>
              <a:t>010000</a:t>
            </a:r>
            <a:r>
              <a:rPr lang="zh-TW" altLang="en-US" dirty="0" smtClean="0"/>
              <a:t>」 </a:t>
            </a:r>
            <a:r>
              <a:rPr lang="en-US" altLang="zh-TW" dirty="0" smtClean="0"/>
              <a:t>…</a:t>
            </a:r>
          </a:p>
        </p:txBody>
      </p:sp>
      <p:sp>
        <p:nvSpPr>
          <p:cNvPr id="7" name="文字方塊 6"/>
          <p:cNvSpPr txBox="1"/>
          <p:nvPr/>
        </p:nvSpPr>
        <p:spPr>
          <a:xfrm>
            <a:off x="7524328" y="6381328"/>
            <a:ext cx="1529077" cy="369332"/>
          </a:xfrm>
          <a:prstGeom prst="rect">
            <a:avLst/>
          </a:prstGeom>
          <a:noFill/>
          <a:ln>
            <a:noFill/>
          </a:ln>
        </p:spPr>
        <p:txBody>
          <a:bodyPr wrap="square" rtlCol="0">
            <a:spAutoFit/>
          </a:bodyPr>
          <a:lstStyle/>
          <a:p>
            <a:pPr algn="ctr"/>
            <a:r>
              <a:rPr lang="zh-TW" altLang="en-US" b="1" dirty="0" smtClean="0">
                <a:solidFill>
                  <a:schemeClr val="accent2">
                    <a:lumMod val="60000"/>
                    <a:lumOff val="40000"/>
                  </a:schemeClr>
                </a:solidFill>
                <a:latin typeface="微軟正黑體" pitchFamily="34" charset="-120"/>
                <a:ea typeface="微軟正黑體" pitchFamily="34" charset="-120"/>
              </a:rPr>
              <a:t>課本第</a:t>
            </a:r>
            <a:r>
              <a:rPr lang="en-US" altLang="zh-TW" b="1" dirty="0" smtClean="0">
                <a:solidFill>
                  <a:schemeClr val="accent2">
                    <a:lumMod val="60000"/>
                    <a:lumOff val="40000"/>
                  </a:schemeClr>
                </a:solidFill>
                <a:latin typeface="微軟正黑體" pitchFamily="34" charset="-120"/>
                <a:ea typeface="微軟正黑體" pitchFamily="34" charset="-120"/>
              </a:rPr>
              <a:t>84</a:t>
            </a:r>
            <a:r>
              <a:rPr lang="zh-TW" altLang="en-US" b="1" dirty="0" smtClean="0">
                <a:solidFill>
                  <a:schemeClr val="accent2">
                    <a:lumMod val="60000"/>
                    <a:lumOff val="40000"/>
                  </a:schemeClr>
                </a:solidFill>
                <a:latin typeface="微軟正黑體" pitchFamily="34" charset="-120"/>
                <a:ea typeface="微軟正黑體" pitchFamily="34" charset="-120"/>
              </a:rPr>
              <a:t>頁</a:t>
            </a:r>
            <a:endParaRPr lang="zh-TW" altLang="en-US" b="1" dirty="0">
              <a:solidFill>
                <a:schemeClr val="accent2">
                  <a:lumMod val="60000"/>
                  <a:lumOff val="40000"/>
                </a:schemeClr>
              </a:solidFill>
              <a:latin typeface="微軟正黑體" pitchFamily="34" charset="-120"/>
              <a:ea typeface="微軟正黑體" pitchFamily="34" charset="-120"/>
            </a:endParaRPr>
          </a:p>
        </p:txBody>
      </p:sp>
      <p:pic>
        <p:nvPicPr>
          <p:cNvPr id="6" name="Picture 27" descr="C:\Users\user\AppData\Local\Microsoft\Windows\Temporary Internet Files\Content.IE5\I9577OL3\MC900282592[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70586" y="4437232"/>
            <a:ext cx="2732803" cy="19440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eenWave_BusDesignSlides">
  <a:themeElements>
    <a:clrScheme name="自訂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6B6EB-8CCB-429C-9D3B-EA09378A3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GreenWave_BusDesignSlides</Template>
  <TotalTime>3637</TotalTime>
  <Words>4429</Words>
  <Application>Microsoft Office PowerPoint</Application>
  <PresentationFormat>如螢幕大小 (4:3)</PresentationFormat>
  <Paragraphs>757</Paragraphs>
  <Slides>70</Slides>
  <Notes>55</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70</vt:i4>
      </vt:variant>
    </vt:vector>
  </HeadingPairs>
  <TitlesOfParts>
    <vt:vector size="77" baseType="lpstr">
      <vt:lpstr>Microsoft JhengHei</vt:lpstr>
      <vt:lpstr>Microsoft JhengHei</vt:lpstr>
      <vt:lpstr>新細明體</vt:lpstr>
      <vt:lpstr>Arial</vt:lpstr>
      <vt:lpstr>Calibri</vt:lpstr>
      <vt:lpstr>Wingdings</vt:lpstr>
      <vt:lpstr>GreenWave_BusDesignSlides</vt:lpstr>
      <vt:lpstr>第三章 　電腦軟體</vt:lpstr>
      <vt:lpstr>3. 電腦軟體</vt:lpstr>
      <vt:lpstr>3-1.1 資料數位化</vt:lpstr>
      <vt:lpstr>3-1.1 資料數位化</vt:lpstr>
      <vt:lpstr>課外補充</vt:lpstr>
      <vt:lpstr>課外補充</vt:lpstr>
      <vt:lpstr>3-1.1 資料數位化</vt:lpstr>
      <vt:lpstr>3-1.1 資料數位化</vt:lpstr>
      <vt:lpstr>課外補充</vt:lpstr>
      <vt:lpstr>課外補充</vt:lpstr>
      <vt:lpstr>課外補充</vt:lpstr>
      <vt:lpstr>3-1.1 資料數位化</vt:lpstr>
      <vt:lpstr>3-1.1 資料數位化</vt:lpstr>
      <vt:lpstr>課外補充</vt:lpstr>
      <vt:lpstr>3-1.1 資料數位化</vt:lpstr>
      <vt:lpstr>3-1.1 資料數位化</vt:lpstr>
      <vt:lpstr>3-1.1 資料數位化</vt:lpstr>
      <vt:lpstr>3-1.1 資料數位化</vt:lpstr>
      <vt:lpstr>3-1.1 資料數位化</vt:lpstr>
      <vt:lpstr>3-1.1 資料數位化</vt:lpstr>
      <vt:lpstr>3-1.1 資料數位化</vt:lpstr>
      <vt:lpstr>延伸學習</vt:lpstr>
      <vt:lpstr>延伸學習</vt:lpstr>
      <vt:lpstr>3-1.1 資料數位化</vt:lpstr>
      <vt:lpstr>3-1.1 資料數位化</vt:lpstr>
      <vt:lpstr>3-1.1 資料數位化</vt:lpstr>
      <vt:lpstr>3-1.1 資料數位化</vt:lpstr>
      <vt:lpstr>3-1.1 資料數位化</vt:lpstr>
      <vt:lpstr>課外補充</vt:lpstr>
      <vt:lpstr>隨堂練習</vt:lpstr>
      <vt:lpstr>PowerPoint 簡報</vt:lpstr>
      <vt:lpstr>3-1.3 軟體分類</vt:lpstr>
      <vt:lpstr>3-1.3 軟體分類</vt:lpstr>
      <vt:lpstr>3-1.3 軟體分類</vt:lpstr>
      <vt:lpstr>3-1.4 軟體來源</vt:lpstr>
      <vt:lpstr>3-1.4 軟體來源</vt:lpstr>
      <vt:lpstr>3-1.4 軟體來源</vt:lpstr>
      <vt:lpstr>延伸學習</vt:lpstr>
      <vt:lpstr>延伸學習</vt:lpstr>
      <vt:lpstr>課外補充</vt:lpstr>
      <vt:lpstr>3-2 系統軟體</vt:lpstr>
      <vt:lpstr>3-2 系統軟體</vt:lpstr>
      <vt:lpstr>3-2.1 作業系統簡介</vt:lpstr>
      <vt:lpstr>3-2.1 作業系統簡介</vt:lpstr>
      <vt:lpstr>3-2.1 作業系統簡介</vt:lpstr>
      <vt:lpstr>3-2.1 作業系統簡介</vt:lpstr>
      <vt:lpstr>3-2.1 作業系統簡介</vt:lpstr>
      <vt:lpstr>3-2.2 作業系統的類型與實例</vt:lpstr>
      <vt:lpstr>3-2.2 作業系統的類型與實例</vt:lpstr>
      <vt:lpstr>課外補充</vt:lpstr>
      <vt:lpstr>3-2.2 作業系統的類型與實例</vt:lpstr>
      <vt:lpstr>3-2.2 作業系統的類型與實例</vt:lpstr>
      <vt:lpstr>3-2.2 作業系統的類型與實例</vt:lpstr>
      <vt:lpstr>3-2.2 作業系統的類型與實例</vt:lpstr>
      <vt:lpstr>課外補充</vt:lpstr>
      <vt:lpstr>3-2.2 作業系統的類型與實例</vt:lpstr>
      <vt:lpstr>3-2.2 作業系統的類型與實例</vt:lpstr>
      <vt:lpstr>3-2.2 作業系統的類型與實例</vt:lpstr>
      <vt:lpstr>3-2.2 作業系統的類型與實例</vt:lpstr>
      <vt:lpstr>3-2.2 作業系統的類型與實例</vt:lpstr>
      <vt:lpstr>3-2.2 作業系統的類型與實例</vt:lpstr>
      <vt:lpstr>3-2.2 作業系統的類型與實例</vt:lpstr>
      <vt:lpstr>3-2.2 作業系統的類型與實例</vt:lpstr>
      <vt:lpstr>3-2.2 作業系統的類型與實例</vt:lpstr>
      <vt:lpstr>3-2.2 作業系統的類型與實例</vt:lpstr>
      <vt:lpstr>3-2.2 作業系統的類型與實例</vt:lpstr>
      <vt:lpstr>3-2.2 作業系統的類型與實例</vt:lpstr>
      <vt:lpstr>課外補充</vt:lpstr>
      <vt:lpstr>3-3 應用軟體</vt:lpstr>
      <vt:lpstr>PowerPoint 簡報</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[商業交流]</dc:title>
  <dc:creator>214</dc:creator>
  <cp:keywords/>
  <cp:lastModifiedBy>user</cp:lastModifiedBy>
  <cp:revision>634</cp:revision>
  <dcterms:created xsi:type="dcterms:W3CDTF">2013-07-15T00:48:03Z</dcterms:created>
  <dcterms:modified xsi:type="dcterms:W3CDTF">2017-12-25T01:31:03Z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TC103853789990</vt:lpwstr>
  </property>
</Properties>
</file>